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66" r:id="rId3"/>
    <p:sldId id="257" r:id="rId4"/>
    <p:sldId id="258" r:id="rId5"/>
    <p:sldId id="298" r:id="rId6"/>
    <p:sldId id="299" r:id="rId7"/>
    <p:sldId id="259" r:id="rId8"/>
    <p:sldId id="262" r:id="rId9"/>
    <p:sldId id="261" r:id="rId10"/>
    <p:sldId id="294" r:id="rId11"/>
    <p:sldId id="295" r:id="rId12"/>
    <p:sldId id="296" r:id="rId13"/>
    <p:sldId id="297" r:id="rId14"/>
    <p:sldId id="300" r:id="rId15"/>
    <p:sldId id="301" r:id="rId16"/>
    <p:sldId id="302" r:id="rId17"/>
    <p:sldId id="303" r:id="rId18"/>
    <p:sldId id="263" r:id="rId19"/>
    <p:sldId id="264" r:id="rId20"/>
    <p:sldId id="304" r:id="rId21"/>
    <p:sldId id="265" r:id="rId22"/>
    <p:sldId id="305" r:id="rId23"/>
    <p:sldId id="306" r:id="rId24"/>
    <p:sldId id="307" r:id="rId25"/>
    <p:sldId id="308" r:id="rId26"/>
    <p:sldId id="278" r:id="rId27"/>
  </p:sldIdLst>
  <p:sldSz cx="9144000" cy="5143500" type="screen16x9"/>
  <p:notesSz cx="6858000" cy="9144000"/>
  <p:embeddedFontLst>
    <p:embeddedFont>
      <p:font typeface="Cambria" panose="02040503050406030204" pitchFamily="18" charset="0"/>
      <p:regular r:id="rId29"/>
      <p:bold r:id="rId30"/>
      <p:italic r:id="rId31"/>
      <p:boldItalic r:id="rId32"/>
    </p:embeddedFont>
    <p:embeddedFont>
      <p:font typeface="Lexend Deca" panose="020B0604020202020204" charset="-78"/>
      <p:regular r:id="rId33"/>
    </p:embeddedFont>
    <p:embeddedFont>
      <p:font typeface="Muli" panose="02000503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5" d="100"/>
          <a:sy n="115"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8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92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5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0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912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030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01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0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84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06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157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909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40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49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ioer-imrj.com/editorial-board/guidelines-for-editor-and-review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opensource.com/article/19/12/zen-python-beauty-clar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PROJECT </a:t>
            </a:r>
            <a:r>
              <a:rPr lang="en" dirty="0">
                <a:latin typeface="Lexend Deca" panose="020B0604020202020204" charset="-78"/>
                <a:cs typeface="Lexend Deca" panose="020B0604020202020204" charset="-78"/>
              </a:rPr>
              <a:t>BASED</a:t>
            </a:r>
            <a:r>
              <a:rPr lang="en" dirty="0"/>
              <a:t> LEARNING-1</a:t>
            </a:r>
            <a:br>
              <a:rPr lang="en" sz="1050" dirty="0"/>
            </a:br>
            <a:br>
              <a:rPr lang="en" dirty="0"/>
            </a:br>
            <a:r>
              <a:rPr lang="en" sz="2000" dirty="0"/>
              <a:t>Group-1</a:t>
            </a:r>
            <a:br>
              <a:rPr lang="en" sz="2000" dirty="0"/>
            </a:br>
            <a:r>
              <a:rPr lang="en" sz="2000" dirty="0"/>
              <a:t>Project-12</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f.info( )</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arial" panose="020B0604020202020204" pitchFamily="34" charset="0"/>
              </a:rPr>
              <a:t>This function is </a:t>
            </a:r>
            <a:r>
              <a:rPr lang="en-US" sz="1550" b="1" i="0" dirty="0">
                <a:solidFill>
                  <a:schemeClr val="bg1"/>
                </a:solidFill>
                <a:effectLst/>
                <a:latin typeface="arial" panose="020B0604020202020204" pitchFamily="34" charset="0"/>
              </a:rPr>
              <a:t>used to print a concise summary of a </a:t>
            </a:r>
            <a:r>
              <a:rPr lang="en-US" sz="1550" b="1" i="0" dirty="0" err="1">
                <a:solidFill>
                  <a:schemeClr val="bg1"/>
                </a:solidFill>
                <a:effectLst/>
                <a:latin typeface="arial" panose="020B0604020202020204" pitchFamily="34" charset="0"/>
              </a:rPr>
              <a:t>DataFrame</a:t>
            </a:r>
            <a:r>
              <a:rPr lang="en-US" sz="1550" b="0" i="0" dirty="0">
                <a:solidFill>
                  <a:schemeClr val="bg1"/>
                </a:solidFill>
                <a:effectLst/>
                <a:latin typeface="arial" panose="020B0604020202020204" pitchFamily="34" charset="0"/>
              </a:rPr>
              <a:t>. </a:t>
            </a:r>
            <a:r>
              <a:rPr lang="en-US" sz="1400" b="0" i="0" dirty="0">
                <a:solidFill>
                  <a:schemeClr val="bg1"/>
                </a:solidFill>
                <a:effectLst/>
                <a:latin typeface="arial" panose="020B0604020202020204" pitchFamily="34" charset="0"/>
              </a:rPr>
              <a:t>This method prints information about a </a:t>
            </a:r>
            <a:r>
              <a:rPr lang="en-US" sz="1400" b="0" i="0" dirty="0" err="1">
                <a:solidFill>
                  <a:schemeClr val="bg1"/>
                </a:solidFill>
                <a:effectLst/>
                <a:latin typeface="arial" panose="020B0604020202020204" pitchFamily="34" charset="0"/>
              </a:rPr>
              <a:t>DataFrame</a:t>
            </a:r>
            <a:r>
              <a:rPr lang="en-US" sz="1400" b="0" i="0" dirty="0">
                <a:solidFill>
                  <a:schemeClr val="bg1"/>
                </a:solidFill>
                <a:effectLst/>
                <a:latin typeface="arial" panose="020B0604020202020204" pitchFamily="34" charset="0"/>
              </a:rPr>
              <a:t> including the index </a:t>
            </a:r>
            <a:r>
              <a:rPr lang="en-US" sz="1400" b="0" i="0" dirty="0" err="1">
                <a:solidFill>
                  <a:schemeClr val="bg1"/>
                </a:solidFill>
                <a:effectLst/>
                <a:latin typeface="arial" panose="020B0604020202020204" pitchFamily="34" charset="0"/>
              </a:rPr>
              <a:t>dtype</a:t>
            </a:r>
            <a:r>
              <a:rPr lang="en-US" sz="1400" b="0" i="0" dirty="0">
                <a:solidFill>
                  <a:schemeClr val="bg1"/>
                </a:solidFill>
                <a:effectLst/>
                <a:latin typeface="arial" panose="020B0604020202020204" pitchFamily="34" charset="0"/>
              </a:rPr>
              <a:t> and column </a:t>
            </a:r>
            <a:r>
              <a:rPr lang="en-US" sz="1400" b="0" i="0" dirty="0" err="1">
                <a:solidFill>
                  <a:schemeClr val="bg1"/>
                </a:solidFill>
                <a:effectLst/>
                <a:latin typeface="arial" panose="020B0604020202020204" pitchFamily="34" charset="0"/>
              </a:rPr>
              <a:t>dtypes</a:t>
            </a:r>
            <a:r>
              <a:rPr lang="en-US" sz="1400" b="0" i="0" dirty="0">
                <a:solidFill>
                  <a:schemeClr val="bg1"/>
                </a:solidFill>
                <a:effectLst/>
                <a:latin typeface="arial" panose="020B0604020202020204" pitchFamily="34" charset="0"/>
              </a:rPr>
              <a:t>, non-null values and memory usage.</a:t>
            </a:r>
            <a:endParaRPr sz="1400"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75CC989D-4A6C-421C-9F35-915B3FB776BF}"/>
              </a:ext>
            </a:extLst>
          </p:cNvPr>
          <p:cNvPicPr>
            <a:picLocks noChangeAspect="1"/>
          </p:cNvPicPr>
          <p:nvPr/>
        </p:nvPicPr>
        <p:blipFill>
          <a:blip r:embed="rId3"/>
          <a:stretch>
            <a:fillRect/>
          </a:stretch>
        </p:blipFill>
        <p:spPr>
          <a:xfrm>
            <a:off x="1187767" y="2379345"/>
            <a:ext cx="4799965" cy="2558180"/>
          </a:xfrm>
          <a:prstGeom prst="rect">
            <a:avLst/>
          </a:prstGeom>
        </p:spPr>
      </p:pic>
    </p:spTree>
    <p:extLst>
      <p:ext uri="{BB962C8B-B14F-4D97-AF65-F5344CB8AC3E}">
        <p14:creationId xmlns:p14="http://schemas.microsoft.com/office/powerpoint/2010/main" val="301730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f.describe( )</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arial" panose="020B0604020202020204" pitchFamily="34" charset="0"/>
              </a:rPr>
              <a:t>This function is </a:t>
            </a:r>
            <a:r>
              <a:rPr lang="en-US" sz="1550" b="1" i="0" dirty="0">
                <a:solidFill>
                  <a:schemeClr val="bg1"/>
                </a:solidFill>
                <a:effectLst/>
                <a:latin typeface="arial" panose="020B0604020202020204" pitchFamily="34" charset="0"/>
              </a:rPr>
              <a:t>used for calculating some statistical data like percentile, mean and std </a:t>
            </a:r>
            <a:r>
              <a:rPr lang="en-US" sz="1400" i="0" dirty="0">
                <a:solidFill>
                  <a:schemeClr val="bg1"/>
                </a:solidFill>
                <a:effectLst/>
                <a:latin typeface="arial" panose="020B0604020202020204" pitchFamily="34" charset="0"/>
              </a:rPr>
              <a:t>of</a:t>
            </a:r>
            <a:r>
              <a:rPr lang="en-US" sz="1400" b="0" i="0" dirty="0">
                <a:solidFill>
                  <a:schemeClr val="bg1"/>
                </a:solidFill>
                <a:effectLst/>
                <a:latin typeface="arial" panose="020B0604020202020204" pitchFamily="34" charset="0"/>
              </a:rPr>
              <a:t> the numerical values of the Series or </a:t>
            </a:r>
            <a:r>
              <a:rPr lang="en-US" sz="1400" b="0" i="0" dirty="0" err="1">
                <a:solidFill>
                  <a:schemeClr val="bg1"/>
                </a:solidFill>
                <a:effectLst/>
                <a:latin typeface="arial" panose="020B0604020202020204" pitchFamily="34" charset="0"/>
              </a:rPr>
              <a:t>DataFrame</a:t>
            </a:r>
            <a:r>
              <a:rPr lang="en-US" sz="1400" b="0" i="0" dirty="0">
                <a:solidFill>
                  <a:schemeClr val="bg1"/>
                </a:solidFill>
                <a:effectLst/>
                <a:latin typeface="arial" panose="020B0604020202020204" pitchFamily="34" charset="0"/>
              </a:rPr>
              <a:t>. It analyzes both numeric and object series and also the </a:t>
            </a:r>
            <a:r>
              <a:rPr lang="en-US" sz="1400" b="0" i="0" dirty="0" err="1">
                <a:solidFill>
                  <a:schemeClr val="bg1"/>
                </a:solidFill>
                <a:effectLst/>
                <a:latin typeface="arial" panose="020B0604020202020204" pitchFamily="34" charset="0"/>
              </a:rPr>
              <a:t>DataFrame</a:t>
            </a:r>
            <a:r>
              <a:rPr lang="en-US" sz="1400" b="0" i="0" dirty="0">
                <a:solidFill>
                  <a:schemeClr val="bg1"/>
                </a:solidFill>
                <a:effectLst/>
                <a:latin typeface="arial" panose="020B0604020202020204" pitchFamily="34" charset="0"/>
              </a:rPr>
              <a:t> column sets of mixed data types.</a:t>
            </a:r>
            <a:endParaRPr sz="1400"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A5A42073-C469-43A7-B156-88A65FFB7FBD}"/>
              </a:ext>
            </a:extLst>
          </p:cNvPr>
          <p:cNvPicPr>
            <a:picLocks noChangeAspect="1"/>
          </p:cNvPicPr>
          <p:nvPr/>
        </p:nvPicPr>
        <p:blipFill>
          <a:blip r:embed="rId3"/>
          <a:stretch>
            <a:fillRect/>
          </a:stretch>
        </p:blipFill>
        <p:spPr>
          <a:xfrm>
            <a:off x="1021080" y="2504174"/>
            <a:ext cx="4890532" cy="2492925"/>
          </a:xfrm>
          <a:prstGeom prst="rect">
            <a:avLst/>
          </a:prstGeom>
        </p:spPr>
      </p:pic>
    </p:spTree>
    <p:extLst>
      <p:ext uri="{BB962C8B-B14F-4D97-AF65-F5344CB8AC3E}">
        <p14:creationId xmlns:p14="http://schemas.microsoft.com/office/powerpoint/2010/main" val="298704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f.isnull( ).sum( )</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arial" panose="020B0604020202020204" pitchFamily="34" charset="0"/>
              </a:rPr>
              <a:t>This function </a:t>
            </a:r>
            <a:r>
              <a:rPr lang="en-US" sz="1550" b="1" i="0" dirty="0">
                <a:solidFill>
                  <a:schemeClr val="bg1"/>
                </a:solidFill>
                <a:effectLst/>
                <a:latin typeface="arial" panose="020B0604020202020204" pitchFamily="34" charset="0"/>
              </a:rPr>
              <a:t>returns the number of missing values in the data set</a:t>
            </a:r>
            <a:r>
              <a:rPr lang="en-US" sz="1400" b="0" i="0" dirty="0">
                <a:solidFill>
                  <a:schemeClr val="bg1"/>
                </a:solidFill>
                <a:effectLst/>
                <a:latin typeface="arial" panose="020B0604020202020204" pitchFamily="34" charset="0"/>
              </a:rPr>
              <a:t>. A simple way to deal with data containing missing values is to skip rows with missing values in the dataset.</a:t>
            </a:r>
            <a:endParaRPr sz="1400"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4F3F3129-3D47-4347-AE2E-910F03730E3C}"/>
              </a:ext>
            </a:extLst>
          </p:cNvPr>
          <p:cNvPicPr>
            <a:picLocks noChangeAspect="1"/>
          </p:cNvPicPr>
          <p:nvPr/>
        </p:nvPicPr>
        <p:blipFill>
          <a:blip r:embed="rId3"/>
          <a:stretch>
            <a:fillRect/>
          </a:stretch>
        </p:blipFill>
        <p:spPr>
          <a:xfrm>
            <a:off x="1155382" y="2579370"/>
            <a:ext cx="3899697" cy="1987868"/>
          </a:xfrm>
          <a:prstGeom prst="rect">
            <a:avLst/>
          </a:prstGeom>
        </p:spPr>
      </p:pic>
    </p:spTree>
    <p:extLst>
      <p:ext uri="{BB962C8B-B14F-4D97-AF65-F5344CB8AC3E}">
        <p14:creationId xmlns:p14="http://schemas.microsoft.com/office/powerpoint/2010/main" val="414128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f.corr( )</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mn-lt"/>
              </a:rPr>
              <a:t>This function</a:t>
            </a:r>
            <a:r>
              <a:rPr lang="en-IN" sz="1100" b="0" i="0" dirty="0">
                <a:solidFill>
                  <a:srgbClr val="273239"/>
                </a:solidFill>
                <a:effectLst/>
                <a:latin typeface="+mn-lt"/>
              </a:rPr>
              <a:t> </a:t>
            </a:r>
            <a:r>
              <a:rPr lang="en-IN" sz="1550" b="0" i="0" dirty="0">
                <a:solidFill>
                  <a:schemeClr val="bg1"/>
                </a:solidFill>
                <a:effectLst/>
                <a:latin typeface="+mn-lt"/>
              </a:rPr>
              <a:t>is </a:t>
            </a:r>
            <a:r>
              <a:rPr lang="en-IN" sz="1550" b="1" i="0" dirty="0">
                <a:solidFill>
                  <a:schemeClr val="bg1"/>
                </a:solidFill>
                <a:effectLst/>
                <a:latin typeface="+mn-lt"/>
              </a:rPr>
              <a:t>used to find </a:t>
            </a:r>
            <a:r>
              <a:rPr lang="en-US" sz="1550" b="1" i="0" dirty="0">
                <a:solidFill>
                  <a:schemeClr val="bg1"/>
                </a:solidFill>
                <a:effectLst/>
                <a:latin typeface="+mn-lt"/>
              </a:rPr>
              <a:t>the pairwise correlation of all columns in the </a:t>
            </a:r>
            <a:r>
              <a:rPr lang="en-US" sz="1550" b="1" i="0" dirty="0" err="1">
                <a:solidFill>
                  <a:schemeClr val="bg1"/>
                </a:solidFill>
                <a:effectLst/>
                <a:latin typeface="+mn-lt"/>
              </a:rPr>
              <a:t>dataframe</a:t>
            </a:r>
            <a:r>
              <a:rPr lang="en-US" sz="1550" b="1" i="0" dirty="0">
                <a:solidFill>
                  <a:schemeClr val="bg1"/>
                </a:solidFill>
                <a:effectLst/>
                <a:latin typeface="+mn-lt"/>
              </a:rPr>
              <a:t>.</a:t>
            </a:r>
            <a:r>
              <a:rPr lang="en-US" sz="1550" b="0" i="0" dirty="0">
                <a:solidFill>
                  <a:schemeClr val="bg1"/>
                </a:solidFill>
                <a:effectLst/>
                <a:latin typeface="+mn-lt"/>
              </a:rPr>
              <a:t> </a:t>
            </a:r>
            <a:r>
              <a:rPr lang="en-US" sz="1400" dirty="0">
                <a:solidFill>
                  <a:schemeClr val="bg1"/>
                </a:solidFill>
                <a:latin typeface="+mn-lt"/>
              </a:rPr>
              <a:t>Any </a:t>
            </a:r>
            <a:r>
              <a:rPr lang="en-US" sz="1400" dirty="0" err="1">
                <a:solidFill>
                  <a:schemeClr val="bg1"/>
                </a:solidFill>
                <a:latin typeface="+mn-lt"/>
              </a:rPr>
              <a:t>na</a:t>
            </a:r>
            <a:r>
              <a:rPr lang="en-US" sz="1400" dirty="0">
                <a:solidFill>
                  <a:schemeClr val="bg1"/>
                </a:solidFill>
                <a:latin typeface="+mn-lt"/>
              </a:rPr>
              <a:t> values </a:t>
            </a:r>
            <a:r>
              <a:rPr lang="en-US" sz="1400" b="0" i="0" dirty="0">
                <a:solidFill>
                  <a:schemeClr val="bg1"/>
                </a:solidFill>
                <a:effectLst/>
                <a:latin typeface="+mn-lt"/>
              </a:rPr>
              <a:t>are automatically excluded. For any non-numeric data type columns in the </a:t>
            </a:r>
            <a:r>
              <a:rPr lang="en-US" sz="1400" b="0" i="0" dirty="0" err="1">
                <a:solidFill>
                  <a:schemeClr val="bg1"/>
                </a:solidFill>
                <a:effectLst/>
                <a:latin typeface="+mn-lt"/>
              </a:rPr>
              <a:t>dataframe</a:t>
            </a:r>
            <a:r>
              <a:rPr lang="en-US" sz="1400" b="0" i="0" dirty="0">
                <a:solidFill>
                  <a:schemeClr val="bg1"/>
                </a:solidFill>
                <a:effectLst/>
                <a:latin typeface="+mn-lt"/>
              </a:rPr>
              <a:t> it is ignored.</a:t>
            </a:r>
            <a:endParaRPr lang="en-US" sz="1800" b="0" i="0" dirty="0">
              <a:solidFill>
                <a:schemeClr val="bg1"/>
              </a:solidFill>
              <a:effectLst/>
              <a:latin typeface="+mn-lt"/>
            </a:endParaRPr>
          </a:p>
          <a:p>
            <a:pPr marL="76200" indent="0" algn="l">
              <a:buNone/>
            </a:pPr>
            <a:endParaRPr sz="1400"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9" name="Picture 8">
            <a:extLst>
              <a:ext uri="{FF2B5EF4-FFF2-40B4-BE49-F238E27FC236}">
                <a16:creationId xmlns:a16="http://schemas.microsoft.com/office/drawing/2014/main" id="{743BE980-C43B-4DAF-BF5A-7565EAD5F215}"/>
              </a:ext>
            </a:extLst>
          </p:cNvPr>
          <p:cNvPicPr>
            <a:picLocks noChangeAspect="1"/>
          </p:cNvPicPr>
          <p:nvPr/>
        </p:nvPicPr>
        <p:blipFill>
          <a:blip r:embed="rId3"/>
          <a:stretch>
            <a:fillRect/>
          </a:stretch>
        </p:blipFill>
        <p:spPr>
          <a:xfrm>
            <a:off x="778358" y="2632710"/>
            <a:ext cx="5516612" cy="1756410"/>
          </a:xfrm>
          <a:prstGeom prst="rect">
            <a:avLst/>
          </a:prstGeom>
        </p:spPr>
      </p:pic>
    </p:spTree>
    <p:extLst>
      <p:ext uri="{BB962C8B-B14F-4D97-AF65-F5344CB8AC3E}">
        <p14:creationId xmlns:p14="http://schemas.microsoft.com/office/powerpoint/2010/main" val="22224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5712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Encoding the data</a:t>
            </a:r>
            <a:endParaRPr dirty="0"/>
          </a:p>
        </p:txBody>
      </p:sp>
      <p:sp>
        <p:nvSpPr>
          <p:cNvPr id="135" name="Google Shape;135;p20"/>
          <p:cNvSpPr txBox="1">
            <a:spLocks noGrp="1"/>
          </p:cNvSpPr>
          <p:nvPr>
            <p:ph type="body" idx="2"/>
          </p:nvPr>
        </p:nvSpPr>
        <p:spPr>
          <a:xfrm>
            <a:off x="580550" y="891540"/>
            <a:ext cx="6014393" cy="3616110"/>
          </a:xfrm>
          <a:prstGeom prst="rect">
            <a:avLst/>
          </a:prstGeom>
        </p:spPr>
        <p:txBody>
          <a:bodyPr spcFirstLastPara="1" wrap="square" lIns="0" tIns="0" rIns="0" bIns="0" anchor="t" anchorCtr="0">
            <a:noAutofit/>
          </a:bodyPr>
          <a:lstStyle/>
          <a:p>
            <a:pPr marL="101600" indent="0" algn="l">
              <a:buNone/>
            </a:pPr>
            <a:r>
              <a:rPr lang="en-US" sz="1400" b="0" i="0" dirty="0">
                <a:solidFill>
                  <a:schemeClr val="bg1"/>
                </a:solidFill>
                <a:effectLst/>
                <a:latin typeface="arial" panose="020B0604020202020204" pitchFamily="34" charset="0"/>
              </a:rPr>
              <a:t>Encoding is </a:t>
            </a:r>
            <a:r>
              <a:rPr lang="en-US" sz="1550" b="1" i="0" dirty="0">
                <a:solidFill>
                  <a:schemeClr val="bg1"/>
                </a:solidFill>
                <a:effectLst/>
                <a:latin typeface="arial" panose="020B0604020202020204" pitchFamily="34" charset="0"/>
              </a:rPr>
              <a:t>a technique of converting categorical variables into numerical values</a:t>
            </a:r>
            <a:r>
              <a:rPr lang="en-US" sz="1550" b="0" i="0" dirty="0">
                <a:solidFill>
                  <a:schemeClr val="bg1"/>
                </a:solidFill>
                <a:effectLst/>
                <a:latin typeface="arial" panose="020B0604020202020204" pitchFamily="34" charset="0"/>
              </a:rPr>
              <a:t> </a:t>
            </a:r>
            <a:r>
              <a:rPr lang="en-US" sz="1400" b="0" i="0" dirty="0">
                <a:solidFill>
                  <a:schemeClr val="bg1"/>
                </a:solidFill>
                <a:effectLst/>
                <a:latin typeface="arial" panose="020B0604020202020204" pitchFamily="34" charset="0"/>
              </a:rPr>
              <a:t>so that it could be easily fitted to a machine learning model. We have different types of encoding techniques. We mainly use 2 types of </a:t>
            </a:r>
            <a:r>
              <a:rPr lang="en-US" sz="1400" dirty="0">
                <a:solidFill>
                  <a:schemeClr val="bg1"/>
                </a:solidFill>
                <a:latin typeface="arial" panose="020B0604020202020204" pitchFamily="34" charset="0"/>
              </a:rPr>
              <a:t>e</a:t>
            </a:r>
            <a:r>
              <a:rPr lang="en-US" sz="1400" b="0" i="0" dirty="0">
                <a:solidFill>
                  <a:schemeClr val="bg1"/>
                </a:solidFill>
                <a:effectLst/>
                <a:latin typeface="arial" panose="020B0604020202020204" pitchFamily="34" charset="0"/>
              </a:rPr>
              <a:t>ncoding techniques. They are</a:t>
            </a:r>
          </a:p>
          <a:p>
            <a:pPr marL="101600" indent="0" algn="l">
              <a:buNone/>
            </a:pPr>
            <a:r>
              <a:rPr lang="en-US" sz="1400" dirty="0">
                <a:solidFill>
                  <a:schemeClr val="bg1"/>
                </a:solidFill>
                <a:latin typeface="arial" panose="020B0604020202020204" pitchFamily="34" charset="0"/>
              </a:rPr>
              <a:t>	1. Label Encoder</a:t>
            </a:r>
          </a:p>
          <a:p>
            <a:pPr marL="101600" indent="0" algn="l">
              <a:buNone/>
            </a:pPr>
            <a:r>
              <a:rPr lang="en-US" sz="1400" b="0" i="0" dirty="0">
                <a:solidFill>
                  <a:schemeClr val="bg1"/>
                </a:solidFill>
                <a:effectLst/>
                <a:latin typeface="arial" panose="020B0604020202020204" pitchFamily="34" charset="0"/>
              </a:rPr>
              <a:t>	2. One-Hot Encoder</a:t>
            </a:r>
            <a:endParaRPr lang="en-US" sz="1600" b="0" i="0" dirty="0">
              <a:solidFill>
                <a:schemeClr val="bg1"/>
              </a:solidFill>
              <a:effectLst/>
              <a:latin typeface="+mn-lt"/>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288FCA5C-6B83-49DC-AD2F-DE238F1FAFBA}"/>
              </a:ext>
            </a:extLst>
          </p:cNvPr>
          <p:cNvPicPr>
            <a:picLocks noChangeAspect="1"/>
          </p:cNvPicPr>
          <p:nvPr/>
        </p:nvPicPr>
        <p:blipFill>
          <a:blip r:embed="rId3"/>
          <a:stretch>
            <a:fillRect/>
          </a:stretch>
        </p:blipFill>
        <p:spPr>
          <a:xfrm>
            <a:off x="1124581" y="2714835"/>
            <a:ext cx="4667250" cy="2268501"/>
          </a:xfrm>
          <a:prstGeom prst="rect">
            <a:avLst/>
          </a:prstGeom>
        </p:spPr>
      </p:pic>
    </p:spTree>
    <p:extLst>
      <p:ext uri="{BB962C8B-B14F-4D97-AF65-F5344CB8AC3E}">
        <p14:creationId xmlns:p14="http://schemas.microsoft.com/office/powerpoint/2010/main" val="262107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601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One-hot Encoder</a:t>
            </a:r>
            <a:endParaRPr dirty="0"/>
          </a:p>
        </p:txBody>
      </p:sp>
      <p:sp>
        <p:nvSpPr>
          <p:cNvPr id="135" name="Google Shape;135;p20"/>
          <p:cNvSpPr txBox="1">
            <a:spLocks noGrp="1"/>
          </p:cNvSpPr>
          <p:nvPr>
            <p:ph type="body" idx="2"/>
          </p:nvPr>
        </p:nvSpPr>
        <p:spPr>
          <a:xfrm>
            <a:off x="580550" y="1066800"/>
            <a:ext cx="6014393" cy="3440850"/>
          </a:xfrm>
          <a:prstGeom prst="rect">
            <a:avLst/>
          </a:prstGeom>
        </p:spPr>
        <p:txBody>
          <a:bodyPr spcFirstLastPara="1" wrap="square" lIns="0" tIns="0" rIns="0" bIns="0" anchor="t" anchorCtr="0">
            <a:noAutofit/>
          </a:bodyPr>
          <a:lstStyle/>
          <a:p>
            <a:pPr marL="101600" indent="0" algn="l">
              <a:buNone/>
            </a:pPr>
            <a:r>
              <a:rPr lang="en-US" sz="1400" b="0" i="0" dirty="0">
                <a:solidFill>
                  <a:schemeClr val="bg1"/>
                </a:solidFill>
                <a:effectLst/>
                <a:latin typeface="+mn-lt"/>
              </a:rPr>
              <a:t>One hot encoding is one method of </a:t>
            </a:r>
            <a:r>
              <a:rPr lang="en-US" sz="1400" i="0" dirty="0">
                <a:solidFill>
                  <a:schemeClr val="bg1"/>
                </a:solidFill>
                <a:effectLst/>
                <a:latin typeface="+mn-lt"/>
              </a:rPr>
              <a:t>converting data </a:t>
            </a:r>
            <a:r>
              <a:rPr lang="en-US" sz="1400" b="0" i="0" dirty="0">
                <a:solidFill>
                  <a:schemeClr val="bg1"/>
                </a:solidFill>
                <a:effectLst/>
                <a:latin typeface="+mn-lt"/>
              </a:rPr>
              <a:t>to prepare it for an algorithm and get a better prediction. With one-hot, we convert each categorical value into a new categorical column and assign a binary value of 1 or 0 to those columns. Each integer value is represented as a binary vector. All the values are zero, and the index is marked with a 1.</a:t>
            </a:r>
            <a:endParaRPr lang="en-US" sz="1600" b="0" i="0" dirty="0">
              <a:solidFill>
                <a:schemeClr val="bg1"/>
              </a:solidFill>
              <a:effectLst/>
              <a:latin typeface="+mn-lt"/>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076" name="Picture 4" descr="Feature Encoding with Python | ETL POINT">
            <a:extLst>
              <a:ext uri="{FF2B5EF4-FFF2-40B4-BE49-F238E27FC236}">
                <a16:creationId xmlns:a16="http://schemas.microsoft.com/office/drawing/2014/main" id="{38C7364B-BCFF-4F47-83D0-014B270070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48" r="18080"/>
          <a:stretch/>
        </p:blipFill>
        <p:spPr bwMode="auto">
          <a:xfrm>
            <a:off x="939796" y="2683074"/>
            <a:ext cx="5295900" cy="206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97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601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Label Encoder</a:t>
            </a:r>
            <a:endParaRPr dirty="0"/>
          </a:p>
        </p:txBody>
      </p:sp>
      <p:sp>
        <p:nvSpPr>
          <p:cNvPr id="135" name="Google Shape;135;p20"/>
          <p:cNvSpPr txBox="1">
            <a:spLocks noGrp="1"/>
          </p:cNvSpPr>
          <p:nvPr>
            <p:ph type="body" idx="2"/>
          </p:nvPr>
        </p:nvSpPr>
        <p:spPr>
          <a:xfrm>
            <a:off x="580550" y="1066800"/>
            <a:ext cx="6014393" cy="3440850"/>
          </a:xfrm>
          <a:prstGeom prst="rect">
            <a:avLst/>
          </a:prstGeom>
        </p:spPr>
        <p:txBody>
          <a:bodyPr spcFirstLastPara="1" wrap="square" lIns="0" tIns="0" rIns="0" bIns="0" anchor="t" anchorCtr="0">
            <a:noAutofit/>
          </a:bodyPr>
          <a:lstStyle/>
          <a:p>
            <a:pPr marL="101600" indent="0" algn="l">
              <a:buNone/>
            </a:pPr>
            <a:r>
              <a:rPr lang="en-US" sz="1400" b="0" i="0" dirty="0">
                <a:solidFill>
                  <a:schemeClr val="bg1"/>
                </a:solidFill>
                <a:effectLst/>
                <a:latin typeface="arial" panose="020B0604020202020204" pitchFamily="34" charset="0"/>
              </a:rPr>
              <a:t>Label Encoding is </a:t>
            </a:r>
            <a:r>
              <a:rPr lang="en-US" sz="1400" i="0" dirty="0">
                <a:solidFill>
                  <a:schemeClr val="bg1"/>
                </a:solidFill>
                <a:effectLst/>
                <a:latin typeface="arial" panose="020B0604020202020204" pitchFamily="34" charset="0"/>
              </a:rPr>
              <a:t>a popular encoding technique for handling categorical variables. </a:t>
            </a:r>
            <a:r>
              <a:rPr lang="en-US" sz="1400" b="0" i="0" dirty="0">
                <a:solidFill>
                  <a:schemeClr val="bg1"/>
                </a:solidFill>
                <a:effectLst/>
                <a:latin typeface="arial" panose="020B0604020202020204" pitchFamily="34" charset="0"/>
              </a:rPr>
              <a:t>In this technique, each label is assigned a unique integer based on alphabetical ordering.</a:t>
            </a:r>
            <a:endParaRPr lang="en-US" sz="1800" b="1" i="0" dirty="0">
              <a:solidFill>
                <a:schemeClr val="bg1"/>
              </a:solidFill>
              <a:effectLst/>
              <a:latin typeface="+mn-lt"/>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078" name="Picture 6" descr="Using Label Encoder on Unbalanced Categorical Data in Machine Learning  Using Python | by Chetan Jawale | Medium">
            <a:extLst>
              <a:ext uri="{FF2B5EF4-FFF2-40B4-BE49-F238E27FC236}">
                <a16:creationId xmlns:a16="http://schemas.microsoft.com/office/drawing/2014/main" id="{DA854E7B-4B6B-4C66-8C0E-D8A44D8A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661" y="2355000"/>
            <a:ext cx="36766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0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601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Label Encoder</a:t>
            </a:r>
            <a:endParaRPr dirty="0"/>
          </a:p>
        </p:txBody>
      </p:sp>
      <p:sp>
        <p:nvSpPr>
          <p:cNvPr id="135" name="Google Shape;135;p20"/>
          <p:cNvSpPr txBox="1">
            <a:spLocks noGrp="1"/>
          </p:cNvSpPr>
          <p:nvPr>
            <p:ph type="body" idx="2"/>
          </p:nvPr>
        </p:nvSpPr>
        <p:spPr>
          <a:xfrm>
            <a:off x="580550" y="1066800"/>
            <a:ext cx="6014393" cy="3440850"/>
          </a:xfrm>
          <a:prstGeom prst="rect">
            <a:avLst/>
          </a:prstGeom>
        </p:spPr>
        <p:txBody>
          <a:bodyPr spcFirstLastPara="1" wrap="square" lIns="0" tIns="0" rIns="0" bIns="0" anchor="t" anchorCtr="0">
            <a:noAutofit/>
          </a:bodyPr>
          <a:lstStyle/>
          <a:p>
            <a:pPr marL="101600" indent="0" algn="l">
              <a:buNone/>
            </a:pPr>
            <a:r>
              <a:rPr lang="en-US" sz="1600" b="1" i="0" dirty="0">
                <a:solidFill>
                  <a:schemeClr val="bg1"/>
                </a:solidFill>
                <a:effectLst/>
                <a:latin typeface="arial" panose="020B0604020202020204" pitchFamily="34" charset="0"/>
              </a:rPr>
              <a:t>We have used label Encoding technique in this Project to </a:t>
            </a:r>
            <a:endParaRPr lang="en-US" sz="1600" b="1" dirty="0">
              <a:solidFill>
                <a:schemeClr val="bg1"/>
              </a:solidFill>
              <a:latin typeface="arial" panose="020B0604020202020204" pitchFamily="34" charset="0"/>
            </a:endParaRPr>
          </a:p>
          <a:p>
            <a:pPr marL="101600" indent="0" algn="l">
              <a:buNone/>
            </a:pPr>
            <a:r>
              <a:rPr lang="en-US" sz="1600" b="1" dirty="0">
                <a:solidFill>
                  <a:schemeClr val="bg1"/>
                </a:solidFill>
                <a:latin typeface="arial" panose="020B0604020202020204" pitchFamily="34" charset="0"/>
              </a:rPr>
              <a:t>                         </a:t>
            </a:r>
            <a:r>
              <a:rPr lang="en-US" sz="1600" b="1" i="0" dirty="0">
                <a:solidFill>
                  <a:schemeClr val="bg1"/>
                </a:solidFill>
                <a:effectLst/>
                <a:latin typeface="arial" panose="020B0604020202020204" pitchFamily="34" charset="0"/>
              </a:rPr>
              <a:t>convert the categorical data.</a:t>
            </a:r>
            <a:endParaRPr lang="en-US" sz="1800" b="1" i="0" dirty="0">
              <a:solidFill>
                <a:schemeClr val="bg1"/>
              </a:solidFill>
              <a:effectLst/>
              <a:latin typeface="+mn-lt"/>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F889EEA0-51E5-49B5-8F86-73ADC022BC88}"/>
              </a:ext>
            </a:extLst>
          </p:cNvPr>
          <p:cNvPicPr>
            <a:picLocks noChangeAspect="1"/>
          </p:cNvPicPr>
          <p:nvPr/>
        </p:nvPicPr>
        <p:blipFill>
          <a:blip r:embed="rId3"/>
          <a:stretch>
            <a:fillRect/>
          </a:stretch>
        </p:blipFill>
        <p:spPr>
          <a:xfrm>
            <a:off x="958846" y="2174025"/>
            <a:ext cx="5257800" cy="2333625"/>
          </a:xfrm>
          <a:prstGeom prst="rect">
            <a:avLst/>
          </a:prstGeom>
        </p:spPr>
      </p:pic>
    </p:spTree>
    <p:extLst>
      <p:ext uri="{BB962C8B-B14F-4D97-AF65-F5344CB8AC3E}">
        <p14:creationId xmlns:p14="http://schemas.microsoft.com/office/powerpoint/2010/main" val="76898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601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Train and Test the data</a:t>
            </a:r>
            <a:endParaRPr dirty="0"/>
          </a:p>
        </p:txBody>
      </p:sp>
      <p:sp>
        <p:nvSpPr>
          <p:cNvPr id="135" name="Google Shape;135;p20"/>
          <p:cNvSpPr txBox="1">
            <a:spLocks noGrp="1"/>
          </p:cNvSpPr>
          <p:nvPr>
            <p:ph type="body" idx="2"/>
          </p:nvPr>
        </p:nvSpPr>
        <p:spPr>
          <a:xfrm>
            <a:off x="580550" y="1066800"/>
            <a:ext cx="6014393" cy="3440850"/>
          </a:xfrm>
          <a:prstGeom prst="rect">
            <a:avLst/>
          </a:prstGeom>
        </p:spPr>
        <p:txBody>
          <a:bodyPr spcFirstLastPara="1" wrap="square" lIns="0" tIns="0" rIns="0" bIns="0" anchor="t" anchorCtr="0">
            <a:noAutofit/>
          </a:bodyPr>
          <a:lstStyle/>
          <a:p>
            <a:pPr marL="101600" indent="0" algn="l">
              <a:buNone/>
            </a:pPr>
            <a:r>
              <a:rPr lang="en-US" sz="1400" b="0" i="0" dirty="0">
                <a:solidFill>
                  <a:schemeClr val="bg1"/>
                </a:solidFill>
                <a:effectLst/>
                <a:latin typeface="+mn-lt"/>
              </a:rPr>
              <a:t>Train/Test is a method to measure the accuracy of your model. It is called Train/Test because you split the </a:t>
            </a:r>
            <a:r>
              <a:rPr lang="en-US" sz="1400" b="0" i="0" dirty="0" err="1">
                <a:solidFill>
                  <a:schemeClr val="bg1"/>
                </a:solidFill>
                <a:effectLst/>
                <a:latin typeface="+mn-lt"/>
              </a:rPr>
              <a:t>the</a:t>
            </a:r>
            <a:r>
              <a:rPr lang="en-US" sz="1400" b="0" i="0" dirty="0">
                <a:solidFill>
                  <a:schemeClr val="bg1"/>
                </a:solidFill>
                <a:effectLst/>
                <a:latin typeface="+mn-lt"/>
              </a:rPr>
              <a:t> data set into two sets: a training set and a testing set </a:t>
            </a:r>
            <a:r>
              <a:rPr lang="en-US" sz="1400" b="0" i="0" dirty="0" err="1">
                <a:solidFill>
                  <a:schemeClr val="bg1"/>
                </a:solidFill>
                <a:effectLst/>
                <a:latin typeface="+mn-lt"/>
              </a:rPr>
              <a:t>i.e</a:t>
            </a:r>
            <a:r>
              <a:rPr lang="en-US" sz="1400" b="0" i="0" dirty="0">
                <a:solidFill>
                  <a:schemeClr val="bg1"/>
                </a:solidFill>
                <a:effectLst/>
                <a:latin typeface="+mn-lt"/>
              </a:rPr>
              <a:t> 80% for training, and 20% for testing.</a:t>
            </a: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C9FFA53C-1D58-4F86-B171-654291E8CC0C}"/>
              </a:ext>
            </a:extLst>
          </p:cNvPr>
          <p:cNvPicPr>
            <a:picLocks noChangeAspect="1"/>
          </p:cNvPicPr>
          <p:nvPr/>
        </p:nvPicPr>
        <p:blipFill>
          <a:blip r:embed="rId3"/>
          <a:stretch>
            <a:fillRect/>
          </a:stretch>
        </p:blipFill>
        <p:spPr>
          <a:xfrm>
            <a:off x="577599" y="2787225"/>
            <a:ext cx="6017344" cy="12144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5788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Modelling</a:t>
            </a:r>
            <a:endParaRPr dirty="0"/>
          </a:p>
        </p:txBody>
      </p:sp>
      <p:sp>
        <p:nvSpPr>
          <p:cNvPr id="144" name="Google Shape;144;p21"/>
          <p:cNvSpPr txBox="1">
            <a:spLocks noGrp="1"/>
          </p:cNvSpPr>
          <p:nvPr>
            <p:ph type="body" idx="3"/>
          </p:nvPr>
        </p:nvSpPr>
        <p:spPr>
          <a:xfrm>
            <a:off x="655326" y="1120140"/>
            <a:ext cx="6330824" cy="343461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  </a:t>
            </a:r>
            <a:r>
              <a:rPr lang="en-US" sz="1400" dirty="0">
                <a:latin typeface="+mn-lt"/>
              </a:rPr>
              <a:t>Since our project is based on Multi Linear Regression we have to use 2 to 3</a:t>
            </a:r>
          </a:p>
          <a:p>
            <a:pPr marL="0" lvl="0" indent="0" algn="l" rtl="0">
              <a:spcBef>
                <a:spcPts val="600"/>
              </a:spcBef>
              <a:spcAft>
                <a:spcPts val="0"/>
              </a:spcAft>
              <a:buNone/>
            </a:pPr>
            <a:r>
              <a:rPr lang="en-US" sz="1400" dirty="0">
                <a:latin typeface="+mn-lt"/>
              </a:rPr>
              <a:t>  models to predict the accuracy. Here we have used Linear Regression model</a:t>
            </a:r>
          </a:p>
          <a:p>
            <a:pPr marL="0" lvl="0" indent="0" algn="l" rtl="0">
              <a:spcBef>
                <a:spcPts val="600"/>
              </a:spcBef>
              <a:spcAft>
                <a:spcPts val="0"/>
              </a:spcAft>
              <a:buNone/>
            </a:pPr>
            <a:r>
              <a:rPr lang="en-US" sz="1400" dirty="0">
                <a:latin typeface="+mn-lt"/>
              </a:rPr>
              <a:t>  and also Lasso model. We fit and predict the data into the model.</a:t>
            </a:r>
            <a:endParaRPr sz="1400" dirty="0">
              <a:latin typeface="+mj-lt"/>
            </a:endParaRP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7FF7F729-235D-4C4B-A22E-068C0D2416D2}"/>
              </a:ext>
            </a:extLst>
          </p:cNvPr>
          <p:cNvPicPr>
            <a:picLocks noChangeAspect="1"/>
          </p:cNvPicPr>
          <p:nvPr/>
        </p:nvPicPr>
        <p:blipFill>
          <a:blip r:embed="rId3"/>
          <a:stretch>
            <a:fillRect/>
          </a:stretch>
        </p:blipFill>
        <p:spPr>
          <a:xfrm>
            <a:off x="784860" y="2535772"/>
            <a:ext cx="5800725" cy="933450"/>
          </a:xfrm>
          <a:prstGeom prst="rect">
            <a:avLst/>
          </a:prstGeom>
        </p:spPr>
      </p:pic>
      <p:pic>
        <p:nvPicPr>
          <p:cNvPr id="11" name="Picture 10">
            <a:extLst>
              <a:ext uri="{FF2B5EF4-FFF2-40B4-BE49-F238E27FC236}">
                <a16:creationId xmlns:a16="http://schemas.microsoft.com/office/drawing/2014/main" id="{0EAC3943-9838-48D7-9124-38CA8FDD6A76}"/>
              </a:ext>
            </a:extLst>
          </p:cNvPr>
          <p:cNvPicPr>
            <a:picLocks noChangeAspect="1"/>
          </p:cNvPicPr>
          <p:nvPr/>
        </p:nvPicPr>
        <p:blipFill>
          <a:blip r:embed="rId4"/>
          <a:stretch>
            <a:fillRect/>
          </a:stretch>
        </p:blipFill>
        <p:spPr>
          <a:xfrm>
            <a:off x="784860" y="3668360"/>
            <a:ext cx="5800725" cy="10814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57"/>
        <p:cNvGrpSpPr/>
        <p:nvPr/>
      </p:nvGrpSpPr>
      <p:grpSpPr>
        <a:xfrm>
          <a:off x="0" y="0"/>
          <a:ext cx="0" cy="0"/>
          <a:chOff x="0" y="0"/>
          <a:chExt cx="0" cy="0"/>
        </a:xfrm>
      </p:grpSpPr>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15" name="Group 14">
            <a:extLst>
              <a:ext uri="{FF2B5EF4-FFF2-40B4-BE49-F238E27FC236}">
                <a16:creationId xmlns:a16="http://schemas.microsoft.com/office/drawing/2014/main" id="{448436EE-FA28-4D89-ADDF-E9C721DAA2F2}"/>
              </a:ext>
            </a:extLst>
          </p:cNvPr>
          <p:cNvGrpSpPr/>
          <p:nvPr/>
        </p:nvGrpSpPr>
        <p:grpSpPr>
          <a:xfrm>
            <a:off x="3512820" y="176748"/>
            <a:ext cx="2049780" cy="655320"/>
            <a:chOff x="3512820" y="176748"/>
            <a:chExt cx="2049780" cy="655320"/>
          </a:xfrm>
        </p:grpSpPr>
        <p:sp>
          <p:nvSpPr>
            <p:cNvPr id="12" name="TextBox 11">
              <a:extLst>
                <a:ext uri="{FF2B5EF4-FFF2-40B4-BE49-F238E27FC236}">
                  <a16:creationId xmlns:a16="http://schemas.microsoft.com/office/drawing/2014/main" id="{B3FE4594-38E6-403E-9080-F5B5BBBA3858}"/>
                </a:ext>
              </a:extLst>
            </p:cNvPr>
            <p:cNvSpPr txBox="1"/>
            <p:nvPr/>
          </p:nvSpPr>
          <p:spPr>
            <a:xfrm>
              <a:off x="3825240" y="304800"/>
              <a:ext cx="1737360" cy="307777"/>
            </a:xfrm>
            <a:prstGeom prst="rect">
              <a:avLst/>
            </a:prstGeom>
            <a:noFill/>
          </p:spPr>
          <p:txBody>
            <a:bodyPr wrap="square" rtlCol="0">
              <a:spAutoFit/>
            </a:bodyPr>
            <a:lstStyle/>
            <a:p>
              <a:r>
                <a:rPr lang="en-US" dirty="0"/>
                <a:t>Machine Learning</a:t>
              </a:r>
              <a:endParaRPr lang="en-IN" dirty="0"/>
            </a:p>
          </p:txBody>
        </p:sp>
        <p:sp>
          <p:nvSpPr>
            <p:cNvPr id="13" name="Rectangle 12">
              <a:extLst>
                <a:ext uri="{FF2B5EF4-FFF2-40B4-BE49-F238E27FC236}">
                  <a16:creationId xmlns:a16="http://schemas.microsoft.com/office/drawing/2014/main" id="{1E48BC62-BFE4-4E54-B8A1-834AEEAE099F}"/>
                </a:ext>
              </a:extLst>
            </p:cNvPr>
            <p:cNvSpPr/>
            <p:nvPr/>
          </p:nvSpPr>
          <p:spPr>
            <a:xfrm>
              <a:off x="3512820" y="176748"/>
              <a:ext cx="1760220" cy="655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8FF15B1E-68A7-49AF-A8FD-1D33E087B528}"/>
                </a:ext>
              </a:extLst>
            </p:cNvPr>
            <p:cNvSpPr txBox="1"/>
            <p:nvPr/>
          </p:nvSpPr>
          <p:spPr>
            <a:xfrm>
              <a:off x="3566160" y="350520"/>
              <a:ext cx="1760220" cy="307777"/>
            </a:xfrm>
            <a:prstGeom prst="rect">
              <a:avLst/>
            </a:prstGeom>
            <a:noFill/>
          </p:spPr>
          <p:txBody>
            <a:bodyPr wrap="square" rtlCol="0">
              <a:spAutoFit/>
            </a:bodyPr>
            <a:lstStyle/>
            <a:p>
              <a:r>
                <a:rPr lang="en-US" dirty="0"/>
                <a:t>Machine Learning</a:t>
              </a:r>
              <a:endParaRPr lang="en-IN"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5788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Predicting</a:t>
            </a:r>
            <a:endParaRPr dirty="0"/>
          </a:p>
        </p:txBody>
      </p:sp>
      <p:sp>
        <p:nvSpPr>
          <p:cNvPr id="144" name="Google Shape;144;p21"/>
          <p:cNvSpPr txBox="1">
            <a:spLocks noGrp="1"/>
          </p:cNvSpPr>
          <p:nvPr>
            <p:ph type="body" idx="3"/>
          </p:nvPr>
        </p:nvSpPr>
        <p:spPr>
          <a:xfrm>
            <a:off x="655326" y="906780"/>
            <a:ext cx="6330824" cy="365649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dirty="0">
                <a:solidFill>
                  <a:schemeClr val="bg1"/>
                </a:solidFill>
                <a:latin typeface="+mn-lt"/>
              </a:rPr>
              <a:t> </a:t>
            </a:r>
            <a:r>
              <a:rPr lang="en-US" sz="1400" b="0" i="0" dirty="0">
                <a:solidFill>
                  <a:schemeClr val="bg1"/>
                </a:solidFill>
                <a:effectLst/>
                <a:latin typeface="+mn-lt"/>
              </a:rPr>
              <a:t>“Prediction” refers to </a:t>
            </a:r>
            <a:r>
              <a:rPr lang="en-US" sz="1400" i="0" dirty="0">
                <a:solidFill>
                  <a:schemeClr val="bg1"/>
                </a:solidFill>
                <a:effectLst/>
                <a:latin typeface="+mn-lt"/>
              </a:rPr>
              <a:t>the output of an algorithm after it has been trained on a</a:t>
            </a:r>
          </a:p>
          <a:p>
            <a:pPr marL="0" lvl="0" indent="0" algn="l" rtl="0">
              <a:spcBef>
                <a:spcPts val="600"/>
              </a:spcBef>
              <a:spcAft>
                <a:spcPts val="0"/>
              </a:spcAft>
              <a:buNone/>
            </a:pPr>
            <a:r>
              <a:rPr lang="en-US" sz="1400" dirty="0">
                <a:solidFill>
                  <a:schemeClr val="bg1"/>
                </a:solidFill>
                <a:latin typeface="+mn-lt"/>
              </a:rPr>
              <a:t> </a:t>
            </a:r>
            <a:r>
              <a:rPr lang="en-US" sz="1400" i="0" dirty="0">
                <a:solidFill>
                  <a:schemeClr val="bg1"/>
                </a:solidFill>
                <a:effectLst/>
                <a:latin typeface="+mn-lt"/>
              </a:rPr>
              <a:t> historical dataset and applied to new data when forecasting the likelihood of a</a:t>
            </a:r>
          </a:p>
          <a:p>
            <a:pPr marL="0" lvl="0" indent="0" algn="l" rtl="0">
              <a:spcBef>
                <a:spcPts val="600"/>
              </a:spcBef>
              <a:spcAft>
                <a:spcPts val="0"/>
              </a:spcAft>
              <a:buNone/>
            </a:pPr>
            <a:r>
              <a:rPr lang="en-US" sz="1400" dirty="0">
                <a:solidFill>
                  <a:schemeClr val="bg1"/>
                </a:solidFill>
                <a:latin typeface="+mn-lt"/>
              </a:rPr>
              <a:t> </a:t>
            </a:r>
            <a:r>
              <a:rPr lang="en-US" sz="1400" i="0" dirty="0">
                <a:solidFill>
                  <a:schemeClr val="bg1"/>
                </a:solidFill>
                <a:effectLst/>
                <a:latin typeface="+mn-lt"/>
              </a:rPr>
              <a:t> particular outcome.</a:t>
            </a:r>
            <a:endParaRPr sz="1400" dirty="0">
              <a:solidFill>
                <a:schemeClr val="bg1"/>
              </a:solidFill>
              <a:latin typeface="+mn-lt"/>
            </a:endParaRP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7" name="Picture 6">
            <a:extLst>
              <a:ext uri="{FF2B5EF4-FFF2-40B4-BE49-F238E27FC236}">
                <a16:creationId xmlns:a16="http://schemas.microsoft.com/office/drawing/2014/main" id="{1E6AC31D-B388-4947-A0F1-AE4948AA2F2C}"/>
              </a:ext>
            </a:extLst>
          </p:cNvPr>
          <p:cNvPicPr>
            <a:picLocks noChangeAspect="1"/>
          </p:cNvPicPr>
          <p:nvPr/>
        </p:nvPicPr>
        <p:blipFill>
          <a:blip r:embed="rId3"/>
          <a:stretch>
            <a:fillRect/>
          </a:stretch>
        </p:blipFill>
        <p:spPr>
          <a:xfrm>
            <a:off x="1268898" y="3187859"/>
            <a:ext cx="5028897" cy="777316"/>
          </a:xfrm>
          <a:prstGeom prst="rect">
            <a:avLst/>
          </a:prstGeom>
        </p:spPr>
      </p:pic>
      <p:pic>
        <p:nvPicPr>
          <p:cNvPr id="11" name="Picture 10">
            <a:extLst>
              <a:ext uri="{FF2B5EF4-FFF2-40B4-BE49-F238E27FC236}">
                <a16:creationId xmlns:a16="http://schemas.microsoft.com/office/drawing/2014/main" id="{9C03ABA2-FD5E-4005-9CFE-6DF0DACCB5EC}"/>
              </a:ext>
            </a:extLst>
          </p:cNvPr>
          <p:cNvPicPr>
            <a:picLocks noChangeAspect="1"/>
          </p:cNvPicPr>
          <p:nvPr/>
        </p:nvPicPr>
        <p:blipFill>
          <a:blip r:embed="rId4"/>
          <a:stretch>
            <a:fillRect/>
          </a:stretch>
        </p:blipFill>
        <p:spPr>
          <a:xfrm>
            <a:off x="882985" y="2082837"/>
            <a:ext cx="5800725" cy="929762"/>
          </a:xfrm>
          <a:prstGeom prst="rect">
            <a:avLst/>
          </a:prstGeom>
        </p:spPr>
      </p:pic>
    </p:spTree>
    <p:extLst>
      <p:ext uri="{BB962C8B-B14F-4D97-AF65-F5344CB8AC3E}">
        <p14:creationId xmlns:p14="http://schemas.microsoft.com/office/powerpoint/2010/main" val="559747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428150" y="253470"/>
            <a:ext cx="4021800" cy="60792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Visualization</a:t>
            </a:r>
            <a:endParaRPr dirty="0"/>
          </a:p>
        </p:txBody>
      </p:sp>
      <p:sp>
        <p:nvSpPr>
          <p:cNvPr id="151" name="Google Shape;151;p22"/>
          <p:cNvSpPr txBox="1">
            <a:spLocks noGrp="1"/>
          </p:cNvSpPr>
          <p:nvPr>
            <p:ph type="body" idx="1"/>
          </p:nvPr>
        </p:nvSpPr>
        <p:spPr>
          <a:xfrm>
            <a:off x="663425" y="915516"/>
            <a:ext cx="4021800" cy="4020919"/>
          </a:xfrm>
          <a:prstGeom prst="rect">
            <a:avLst/>
          </a:prstGeom>
        </p:spPr>
        <p:txBody>
          <a:bodyPr spcFirstLastPara="1" wrap="square" lIns="0" tIns="0" rIns="0" bIns="0" anchor="t" anchorCtr="0">
            <a:noAutofit/>
          </a:bodyPr>
          <a:lstStyle/>
          <a:p>
            <a:pPr marL="76200" indent="0" algn="l">
              <a:buNone/>
            </a:pPr>
            <a:r>
              <a:rPr lang="en-US" sz="1400" i="0" dirty="0">
                <a:solidFill>
                  <a:schemeClr val="bg1"/>
                </a:solidFill>
                <a:effectLst/>
                <a:latin typeface="+mj-lt"/>
              </a:rPr>
              <a:t>Data visualization is defined as a graphical representation that contains the information and the data. By using visual elements like charts, graphs, and maps, data visualization techniques provide an accessible way to see and understand trends, outliers, and patterns in data. </a:t>
            </a:r>
            <a:r>
              <a:rPr lang="en-US" sz="1400" dirty="0">
                <a:solidFill>
                  <a:schemeClr val="bg1"/>
                </a:solidFill>
                <a:latin typeface="+mj-lt"/>
              </a:rPr>
              <a:t>Data visualization libraries available in python are </a:t>
            </a:r>
          </a:p>
          <a:p>
            <a:pPr marL="76200" indent="0">
              <a:buNone/>
            </a:pPr>
            <a:r>
              <a:rPr lang="en-US" sz="1400" dirty="0">
                <a:solidFill>
                  <a:schemeClr val="bg1"/>
                </a:solidFill>
                <a:latin typeface="+mj-lt"/>
              </a:rPr>
              <a:t>       </a:t>
            </a:r>
            <a:r>
              <a:rPr lang="en-US" sz="1100" dirty="0">
                <a:solidFill>
                  <a:schemeClr val="bg1"/>
                </a:solidFill>
                <a:latin typeface="+mj-lt"/>
              </a:rPr>
              <a:t>1. Matplotlib</a:t>
            </a:r>
          </a:p>
          <a:p>
            <a:pPr marL="76200" indent="0" algn="l">
              <a:buNone/>
            </a:pPr>
            <a:r>
              <a:rPr lang="en-US" sz="1100" i="0" dirty="0">
                <a:solidFill>
                  <a:schemeClr val="bg1"/>
                </a:solidFill>
                <a:effectLst/>
                <a:latin typeface="+mj-lt"/>
              </a:rPr>
              <a:t>         2. </a:t>
            </a:r>
            <a:r>
              <a:rPr lang="en-US" sz="1100" dirty="0">
                <a:solidFill>
                  <a:schemeClr val="bg1"/>
                </a:solidFill>
                <a:latin typeface="+mj-lt"/>
              </a:rPr>
              <a:t> </a:t>
            </a:r>
            <a:r>
              <a:rPr lang="en-US" sz="1100" dirty="0" err="1">
                <a:solidFill>
                  <a:schemeClr val="bg1"/>
                </a:solidFill>
                <a:latin typeface="+mj-lt"/>
              </a:rPr>
              <a:t>Plotly</a:t>
            </a:r>
            <a:endParaRPr lang="en-US" sz="1100" i="0" dirty="0">
              <a:solidFill>
                <a:schemeClr val="bg1"/>
              </a:solidFill>
              <a:effectLst/>
              <a:latin typeface="+mj-lt"/>
            </a:endParaRPr>
          </a:p>
          <a:p>
            <a:pPr marL="0" indent="0">
              <a:buNone/>
            </a:pPr>
            <a:r>
              <a:rPr lang="en-US" sz="1100" dirty="0">
                <a:solidFill>
                  <a:schemeClr val="bg1"/>
                </a:solidFill>
                <a:latin typeface="+mj-lt"/>
              </a:rPr>
              <a:t>           3. </a:t>
            </a:r>
            <a:r>
              <a:rPr lang="en-US" sz="1100" dirty="0" err="1">
                <a:solidFill>
                  <a:schemeClr val="bg1"/>
                </a:solidFill>
                <a:latin typeface="+mj-lt"/>
              </a:rPr>
              <a:t>ggplot</a:t>
            </a:r>
            <a:endParaRPr lang="en-US" sz="1100" dirty="0">
              <a:solidFill>
                <a:schemeClr val="bg1"/>
              </a:solidFill>
              <a:latin typeface="+mj-lt"/>
            </a:endParaRPr>
          </a:p>
          <a:p>
            <a:pPr marL="0" indent="0">
              <a:buNone/>
            </a:pPr>
            <a:r>
              <a:rPr lang="en-US" sz="1100" dirty="0">
                <a:solidFill>
                  <a:schemeClr val="bg1"/>
                </a:solidFill>
                <a:latin typeface="+mj-lt"/>
              </a:rPr>
              <a:t>           4. Seaborn</a:t>
            </a:r>
          </a:p>
          <a:p>
            <a:pPr marL="0" indent="0">
              <a:buNone/>
            </a:pPr>
            <a:r>
              <a:rPr lang="en-US" sz="1100" dirty="0">
                <a:solidFill>
                  <a:schemeClr val="bg1"/>
                </a:solidFill>
                <a:latin typeface="+mj-lt"/>
              </a:rPr>
              <a:t>           5. Altair</a:t>
            </a:r>
          </a:p>
          <a:p>
            <a:pPr marL="0" indent="0">
              <a:buNone/>
            </a:pPr>
            <a:r>
              <a:rPr lang="en-US" sz="1100" dirty="0">
                <a:solidFill>
                  <a:schemeClr val="bg1"/>
                </a:solidFill>
                <a:latin typeface="+mj-lt"/>
              </a:rPr>
              <a:t>           6. </a:t>
            </a:r>
            <a:r>
              <a:rPr lang="en-US" sz="1100" dirty="0" err="1">
                <a:solidFill>
                  <a:schemeClr val="bg1"/>
                </a:solidFill>
                <a:latin typeface="+mj-lt"/>
              </a:rPr>
              <a:t>Geoplotlib</a:t>
            </a:r>
            <a:endParaRPr lang="en-US" sz="1100" dirty="0">
              <a:solidFill>
                <a:schemeClr val="bg1"/>
              </a:solidFill>
              <a:latin typeface="+mj-lt"/>
            </a:endParaRPr>
          </a:p>
          <a:p>
            <a:pPr marL="0" indent="0">
              <a:buNone/>
            </a:pPr>
            <a:r>
              <a:rPr lang="en-US" sz="1100" dirty="0">
                <a:solidFill>
                  <a:schemeClr val="bg1"/>
                </a:solidFill>
                <a:latin typeface="+mj-lt"/>
              </a:rPr>
              <a:t>           7. Bokeh</a:t>
            </a:r>
            <a:endParaRPr sz="1100" dirty="0">
              <a:solidFill>
                <a:schemeClr val="bg1"/>
              </a:solidFill>
              <a:latin typeface="+mj-lt"/>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26" name="Picture 2" descr="10 Types of Data Visualization Made Simple (Graphs &amp;amp; Charts)">
            <a:extLst>
              <a:ext uri="{FF2B5EF4-FFF2-40B4-BE49-F238E27FC236}">
                <a16:creationId xmlns:a16="http://schemas.microsoft.com/office/drawing/2014/main" id="{9B6A37A9-4FED-46B1-B7B6-C75C84E5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436" y="1568456"/>
            <a:ext cx="3852000" cy="231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5788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Types of Visualizations</a:t>
            </a:r>
            <a:endParaRPr dirty="0"/>
          </a:p>
        </p:txBody>
      </p:sp>
      <p:sp>
        <p:nvSpPr>
          <p:cNvPr id="144" name="Google Shape;144;p21"/>
          <p:cNvSpPr txBox="1">
            <a:spLocks noGrp="1"/>
          </p:cNvSpPr>
          <p:nvPr>
            <p:ph type="body" idx="3"/>
          </p:nvPr>
        </p:nvSpPr>
        <p:spPr>
          <a:xfrm>
            <a:off x="721587" y="1337972"/>
            <a:ext cx="1564413" cy="193581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dirty="0">
                <a:solidFill>
                  <a:schemeClr val="bg1"/>
                </a:solidFill>
                <a:latin typeface="+mn-lt"/>
              </a:rPr>
              <a:t>  1. Line Chart   </a:t>
            </a:r>
          </a:p>
          <a:p>
            <a:pPr marL="0" lvl="0" indent="0" algn="l" rtl="0">
              <a:spcBef>
                <a:spcPts val="600"/>
              </a:spcBef>
              <a:spcAft>
                <a:spcPts val="0"/>
              </a:spcAft>
              <a:buNone/>
            </a:pPr>
            <a:r>
              <a:rPr lang="en-US" sz="1400" dirty="0">
                <a:solidFill>
                  <a:schemeClr val="bg1"/>
                </a:solidFill>
                <a:latin typeface="+mn-lt"/>
              </a:rPr>
              <a:t>  2. Bar Chart</a:t>
            </a:r>
          </a:p>
          <a:p>
            <a:pPr marL="0" lvl="0" indent="0" algn="l" rtl="0">
              <a:spcBef>
                <a:spcPts val="600"/>
              </a:spcBef>
              <a:spcAft>
                <a:spcPts val="0"/>
              </a:spcAft>
              <a:buNone/>
            </a:pPr>
            <a:r>
              <a:rPr lang="en-US" sz="1400" dirty="0">
                <a:solidFill>
                  <a:schemeClr val="bg1"/>
                </a:solidFill>
                <a:latin typeface="+mn-lt"/>
              </a:rPr>
              <a:t>  3. Pie Chart</a:t>
            </a:r>
          </a:p>
          <a:p>
            <a:pPr marL="0" lvl="0" indent="0" algn="l" rtl="0">
              <a:spcBef>
                <a:spcPts val="600"/>
              </a:spcBef>
              <a:spcAft>
                <a:spcPts val="0"/>
              </a:spcAft>
              <a:buNone/>
            </a:pPr>
            <a:r>
              <a:rPr lang="en-US" sz="1400" dirty="0">
                <a:solidFill>
                  <a:schemeClr val="bg1"/>
                </a:solidFill>
                <a:latin typeface="+mn-lt"/>
              </a:rPr>
              <a:t>  4. Donut Chart</a:t>
            </a:r>
          </a:p>
          <a:p>
            <a:pPr marL="0" lvl="0" indent="0" algn="l" rtl="0">
              <a:spcBef>
                <a:spcPts val="600"/>
              </a:spcBef>
              <a:spcAft>
                <a:spcPts val="0"/>
              </a:spcAft>
              <a:buNone/>
            </a:pPr>
            <a:r>
              <a:rPr lang="en-US" sz="1400" dirty="0">
                <a:solidFill>
                  <a:schemeClr val="bg1"/>
                </a:solidFill>
                <a:latin typeface="+mn-lt"/>
              </a:rPr>
              <a:t>  5. Histogram Plot</a:t>
            </a:r>
            <a:br>
              <a:rPr lang="en-US" sz="1400" dirty="0">
                <a:solidFill>
                  <a:schemeClr val="bg1"/>
                </a:solidFill>
                <a:latin typeface="+mn-lt"/>
              </a:rPr>
            </a:br>
            <a:r>
              <a:rPr lang="en-US" sz="1400" dirty="0">
                <a:solidFill>
                  <a:schemeClr val="bg1"/>
                </a:solidFill>
                <a:latin typeface="+mn-lt"/>
              </a:rPr>
              <a:t>  6. Density Plot</a:t>
            </a:r>
          </a:p>
          <a:p>
            <a:pPr marL="0" lvl="0" indent="0" algn="l" rtl="0">
              <a:spcBef>
                <a:spcPts val="600"/>
              </a:spcBef>
              <a:spcAft>
                <a:spcPts val="0"/>
              </a:spcAft>
              <a:buNone/>
            </a:pPr>
            <a:endParaRPr lang="en-US" sz="1400" dirty="0">
              <a:solidFill>
                <a:schemeClr val="bg1"/>
              </a:solidFill>
              <a:latin typeface="+mn-lt"/>
            </a:endParaRPr>
          </a:p>
          <a:p>
            <a:pPr marL="0" lvl="0" indent="0" algn="l" rtl="0">
              <a:spcBef>
                <a:spcPts val="600"/>
              </a:spcBef>
              <a:spcAft>
                <a:spcPts val="0"/>
              </a:spcAft>
              <a:buNone/>
            </a:pPr>
            <a:r>
              <a:rPr lang="en-US" sz="1400" dirty="0">
                <a:solidFill>
                  <a:schemeClr val="bg1"/>
                </a:solidFill>
                <a:latin typeface="+mn-lt"/>
              </a:rPr>
              <a:t>  </a:t>
            </a: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8" name="TextBox 7">
            <a:extLst>
              <a:ext uri="{FF2B5EF4-FFF2-40B4-BE49-F238E27FC236}">
                <a16:creationId xmlns:a16="http://schemas.microsoft.com/office/drawing/2014/main" id="{6A994695-52FD-4A47-9B83-A2768DCB99FF}"/>
              </a:ext>
            </a:extLst>
          </p:cNvPr>
          <p:cNvSpPr txBox="1"/>
          <p:nvPr/>
        </p:nvSpPr>
        <p:spPr>
          <a:xfrm>
            <a:off x="2855843" y="1274827"/>
            <a:ext cx="2458278" cy="2062103"/>
          </a:xfrm>
          <a:prstGeom prst="rect">
            <a:avLst/>
          </a:prstGeom>
          <a:noFill/>
        </p:spPr>
        <p:txBody>
          <a:bodyPr wrap="square">
            <a:spAutoFit/>
          </a:bodyPr>
          <a:lstStyle/>
          <a:p>
            <a:pPr marL="0" lvl="0" indent="0" algn="l" rtl="0">
              <a:spcBef>
                <a:spcPts val="600"/>
              </a:spcBef>
              <a:spcAft>
                <a:spcPts val="0"/>
              </a:spcAft>
              <a:buNone/>
            </a:pPr>
            <a:r>
              <a:rPr lang="en-US" sz="1400" dirty="0">
                <a:solidFill>
                  <a:schemeClr val="bg1"/>
                </a:solidFill>
                <a:latin typeface="+mn-lt"/>
              </a:rPr>
              <a:t>  7. Scatter Plot</a:t>
            </a:r>
          </a:p>
          <a:p>
            <a:pPr marL="0" lvl="0" indent="0" algn="l" rtl="0">
              <a:spcBef>
                <a:spcPts val="600"/>
              </a:spcBef>
              <a:spcAft>
                <a:spcPts val="0"/>
              </a:spcAft>
              <a:buNone/>
            </a:pPr>
            <a:r>
              <a:rPr lang="en-US" sz="1400" dirty="0">
                <a:solidFill>
                  <a:schemeClr val="bg1"/>
                </a:solidFill>
                <a:latin typeface="+mn-lt"/>
              </a:rPr>
              <a:t>  8. Box Plot</a:t>
            </a:r>
          </a:p>
          <a:p>
            <a:pPr marL="0" lvl="0" indent="0" algn="l" rtl="0">
              <a:spcBef>
                <a:spcPts val="600"/>
              </a:spcBef>
              <a:spcAft>
                <a:spcPts val="0"/>
              </a:spcAft>
              <a:buNone/>
            </a:pPr>
            <a:r>
              <a:rPr lang="en-US" sz="1400" dirty="0">
                <a:solidFill>
                  <a:schemeClr val="bg1"/>
                </a:solidFill>
                <a:latin typeface="+mn-lt"/>
              </a:rPr>
              <a:t>  9. Correlation Matrix Plot</a:t>
            </a:r>
          </a:p>
          <a:p>
            <a:pPr marL="0" lvl="0" indent="0" algn="l" rtl="0">
              <a:spcBef>
                <a:spcPts val="600"/>
              </a:spcBef>
              <a:spcAft>
                <a:spcPts val="0"/>
              </a:spcAft>
              <a:buNone/>
            </a:pPr>
            <a:r>
              <a:rPr lang="en-US" sz="1400" dirty="0">
                <a:solidFill>
                  <a:schemeClr val="bg1"/>
                </a:solidFill>
                <a:latin typeface="+mn-lt"/>
              </a:rPr>
              <a:t>  10. Scatter Matrix Plot</a:t>
            </a:r>
          </a:p>
          <a:p>
            <a:pPr marL="0" lvl="0" indent="0" algn="l" rtl="0">
              <a:spcBef>
                <a:spcPts val="600"/>
              </a:spcBef>
              <a:spcAft>
                <a:spcPts val="0"/>
              </a:spcAft>
              <a:buNone/>
            </a:pPr>
            <a:r>
              <a:rPr lang="en-US" sz="1400" dirty="0">
                <a:solidFill>
                  <a:schemeClr val="bg1"/>
                </a:solidFill>
                <a:latin typeface="+mn-lt"/>
              </a:rPr>
              <a:t>  11. Distribution Plot</a:t>
            </a:r>
          </a:p>
          <a:p>
            <a:pPr marL="0" lvl="0" indent="0" algn="l" rtl="0">
              <a:spcBef>
                <a:spcPts val="600"/>
              </a:spcBef>
              <a:spcAft>
                <a:spcPts val="0"/>
              </a:spcAft>
              <a:buNone/>
            </a:pPr>
            <a:r>
              <a:rPr lang="en-US" sz="1400" dirty="0">
                <a:solidFill>
                  <a:schemeClr val="bg1"/>
                </a:solidFill>
                <a:latin typeface="+mn-lt"/>
              </a:rPr>
              <a:t>  12. Violin Plot</a:t>
            </a:r>
          </a:p>
          <a:p>
            <a:pPr marL="0" lvl="0" indent="0" algn="l" rtl="0">
              <a:spcBef>
                <a:spcPts val="600"/>
              </a:spcBef>
              <a:spcAft>
                <a:spcPts val="0"/>
              </a:spcAft>
              <a:buNone/>
            </a:pPr>
            <a:r>
              <a:rPr lang="en-US" sz="1400" dirty="0">
                <a:solidFill>
                  <a:schemeClr val="bg1"/>
                </a:solidFill>
                <a:latin typeface="+mn-lt"/>
              </a:rPr>
              <a:t>  13. Heat map</a:t>
            </a:r>
          </a:p>
        </p:txBody>
      </p:sp>
      <p:pic>
        <p:nvPicPr>
          <p:cNvPr id="4" name="Picture 3">
            <a:extLst>
              <a:ext uri="{FF2B5EF4-FFF2-40B4-BE49-F238E27FC236}">
                <a16:creationId xmlns:a16="http://schemas.microsoft.com/office/drawing/2014/main" id="{D4B4B588-E07A-4D03-9812-B6CD927F61D6}"/>
              </a:ext>
            </a:extLst>
          </p:cNvPr>
          <p:cNvPicPr>
            <a:picLocks noChangeAspect="1"/>
          </p:cNvPicPr>
          <p:nvPr/>
        </p:nvPicPr>
        <p:blipFill>
          <a:blip r:embed="rId3"/>
          <a:stretch>
            <a:fillRect/>
          </a:stretch>
        </p:blipFill>
        <p:spPr>
          <a:xfrm>
            <a:off x="5506278" y="945046"/>
            <a:ext cx="3415747" cy="3415747"/>
          </a:xfrm>
          <a:prstGeom prst="rect">
            <a:avLst/>
          </a:prstGeom>
        </p:spPr>
      </p:pic>
    </p:spTree>
    <p:extLst>
      <p:ext uri="{BB962C8B-B14F-4D97-AF65-F5344CB8AC3E}">
        <p14:creationId xmlns:p14="http://schemas.microsoft.com/office/powerpoint/2010/main" val="1706622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428150" y="253470"/>
            <a:ext cx="4021800" cy="60792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Heat map</a:t>
            </a:r>
            <a:endParaRPr dirty="0"/>
          </a:p>
        </p:txBody>
      </p:sp>
      <p:sp>
        <p:nvSpPr>
          <p:cNvPr id="151" name="Google Shape;151;p22"/>
          <p:cNvSpPr txBox="1">
            <a:spLocks noGrp="1"/>
          </p:cNvSpPr>
          <p:nvPr>
            <p:ph type="body" idx="1"/>
          </p:nvPr>
        </p:nvSpPr>
        <p:spPr>
          <a:xfrm>
            <a:off x="663425" y="915516"/>
            <a:ext cx="4021800" cy="921589"/>
          </a:xfrm>
          <a:prstGeom prst="rect">
            <a:avLst/>
          </a:prstGeom>
        </p:spPr>
        <p:txBody>
          <a:bodyPr spcFirstLastPara="1" wrap="square" lIns="0" tIns="0" rIns="0" bIns="0" anchor="t" anchorCtr="0">
            <a:noAutofit/>
          </a:bodyPr>
          <a:lstStyle/>
          <a:p>
            <a:pPr marL="76200" indent="0" algn="l">
              <a:buNone/>
            </a:pPr>
            <a:r>
              <a:rPr lang="en-US" sz="1400" dirty="0">
                <a:solidFill>
                  <a:schemeClr val="bg1"/>
                </a:solidFill>
                <a:latin typeface="arial" panose="020B0604020202020204" pitchFamily="34" charset="0"/>
              </a:rPr>
              <a:t>R</a:t>
            </a:r>
            <a:r>
              <a:rPr lang="en-US" sz="1400" b="0" i="0" dirty="0">
                <a:solidFill>
                  <a:schemeClr val="bg1"/>
                </a:solidFill>
                <a:effectLst/>
                <a:latin typeface="arial" panose="020B0604020202020204" pitchFamily="34" charset="0"/>
              </a:rPr>
              <a:t>epresentation of data in the form of a map or diagram in which data values are represented as colours.</a:t>
            </a:r>
            <a:endParaRPr sz="1800" dirty="0">
              <a:solidFill>
                <a:schemeClr val="bg1"/>
              </a:solidFill>
              <a:latin typeface="+mj-lt"/>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Google Shape;150;p22">
            <a:extLst>
              <a:ext uri="{FF2B5EF4-FFF2-40B4-BE49-F238E27FC236}">
                <a16:creationId xmlns:a16="http://schemas.microsoft.com/office/drawing/2014/main" id="{9315AF42-457A-4851-B1DA-BF6F03D3063A}"/>
              </a:ext>
            </a:extLst>
          </p:cNvPr>
          <p:cNvSpPr txBox="1">
            <a:spLocks/>
          </p:cNvSpPr>
          <p:nvPr/>
        </p:nvSpPr>
        <p:spPr>
          <a:xfrm>
            <a:off x="428150" y="2571750"/>
            <a:ext cx="4021800" cy="6079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r>
              <a:rPr lang="en-IN" dirty="0"/>
              <a:t>Scatter Plot</a:t>
            </a:r>
          </a:p>
        </p:txBody>
      </p:sp>
      <p:sp>
        <p:nvSpPr>
          <p:cNvPr id="7" name="Google Shape;151;p22">
            <a:extLst>
              <a:ext uri="{FF2B5EF4-FFF2-40B4-BE49-F238E27FC236}">
                <a16:creationId xmlns:a16="http://schemas.microsoft.com/office/drawing/2014/main" id="{CC1E0E73-6D6A-4947-A819-4DCB59CFC398}"/>
              </a:ext>
            </a:extLst>
          </p:cNvPr>
          <p:cNvSpPr txBox="1">
            <a:spLocks/>
          </p:cNvSpPr>
          <p:nvPr/>
        </p:nvSpPr>
        <p:spPr>
          <a:xfrm>
            <a:off x="663425" y="3306396"/>
            <a:ext cx="4021800" cy="9215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76200" indent="0">
              <a:buNone/>
            </a:pPr>
            <a:r>
              <a:rPr lang="en-US" sz="1400" b="0" i="0" dirty="0">
                <a:solidFill>
                  <a:schemeClr val="bg1"/>
                </a:solidFill>
                <a:effectLst/>
                <a:latin typeface="arial" panose="020B0604020202020204" pitchFamily="34" charset="0"/>
              </a:rPr>
              <a:t>A graph in which the values of two variables are plotted along two axes, the pattern of the resulting points revealing any correlation present.</a:t>
            </a:r>
          </a:p>
        </p:txBody>
      </p:sp>
      <p:pic>
        <p:nvPicPr>
          <p:cNvPr id="3" name="Picture 2">
            <a:extLst>
              <a:ext uri="{FF2B5EF4-FFF2-40B4-BE49-F238E27FC236}">
                <a16:creationId xmlns:a16="http://schemas.microsoft.com/office/drawing/2014/main" id="{980172E4-EF7C-40FB-A9C0-E50D3AC3CA2D}"/>
              </a:ext>
            </a:extLst>
          </p:cNvPr>
          <p:cNvPicPr>
            <a:picLocks noChangeAspect="1"/>
          </p:cNvPicPr>
          <p:nvPr/>
        </p:nvPicPr>
        <p:blipFill>
          <a:blip r:embed="rId3"/>
          <a:stretch>
            <a:fillRect/>
          </a:stretch>
        </p:blipFill>
        <p:spPr>
          <a:xfrm>
            <a:off x="5368405" y="334938"/>
            <a:ext cx="3347445" cy="2082743"/>
          </a:xfrm>
          <a:prstGeom prst="rect">
            <a:avLst/>
          </a:prstGeom>
        </p:spPr>
      </p:pic>
      <p:pic>
        <p:nvPicPr>
          <p:cNvPr id="5" name="Picture 4">
            <a:extLst>
              <a:ext uri="{FF2B5EF4-FFF2-40B4-BE49-F238E27FC236}">
                <a16:creationId xmlns:a16="http://schemas.microsoft.com/office/drawing/2014/main" id="{654642AC-DB77-4FDD-B1F2-F79363BE51FB}"/>
              </a:ext>
            </a:extLst>
          </p:cNvPr>
          <p:cNvPicPr>
            <a:picLocks noChangeAspect="1"/>
          </p:cNvPicPr>
          <p:nvPr/>
        </p:nvPicPr>
        <p:blipFill>
          <a:blip r:embed="rId4"/>
          <a:stretch>
            <a:fillRect/>
          </a:stretch>
        </p:blipFill>
        <p:spPr>
          <a:xfrm>
            <a:off x="5200549" y="2725820"/>
            <a:ext cx="3677599" cy="1956433"/>
          </a:xfrm>
          <a:prstGeom prst="rect">
            <a:avLst/>
          </a:prstGeom>
        </p:spPr>
      </p:pic>
    </p:spTree>
    <p:extLst>
      <p:ext uri="{BB962C8B-B14F-4D97-AF65-F5344CB8AC3E}">
        <p14:creationId xmlns:p14="http://schemas.microsoft.com/office/powerpoint/2010/main" val="253667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428150" y="253470"/>
            <a:ext cx="4021800" cy="60792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Reg Plot</a:t>
            </a:r>
            <a:endParaRPr dirty="0"/>
          </a:p>
        </p:txBody>
      </p:sp>
      <p:sp>
        <p:nvSpPr>
          <p:cNvPr id="151" name="Google Shape;151;p22"/>
          <p:cNvSpPr txBox="1">
            <a:spLocks noGrp="1"/>
          </p:cNvSpPr>
          <p:nvPr>
            <p:ph type="body" idx="1"/>
          </p:nvPr>
        </p:nvSpPr>
        <p:spPr>
          <a:xfrm>
            <a:off x="663425" y="915517"/>
            <a:ext cx="4021800" cy="913284"/>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mn-lt"/>
              </a:rPr>
              <a:t>This method is</a:t>
            </a:r>
            <a:r>
              <a:rPr lang="en-US" sz="1400" i="0" dirty="0">
                <a:solidFill>
                  <a:schemeClr val="bg1"/>
                </a:solidFill>
                <a:effectLst/>
                <a:latin typeface="+mn-lt"/>
              </a:rPr>
              <a:t> used to plot data and a linear regression model fit. </a:t>
            </a:r>
            <a:r>
              <a:rPr lang="en-US" sz="1400" dirty="0">
                <a:solidFill>
                  <a:schemeClr val="bg1"/>
                </a:solidFill>
                <a:latin typeface="+mj-lt"/>
              </a:rPr>
              <a:t>Here we have used </a:t>
            </a:r>
            <a:r>
              <a:rPr lang="en-US" sz="1550" b="1" dirty="0" err="1">
                <a:solidFill>
                  <a:schemeClr val="bg1"/>
                </a:solidFill>
                <a:latin typeface="+mj-lt"/>
              </a:rPr>
              <a:t>regplot</a:t>
            </a:r>
            <a:r>
              <a:rPr lang="en-US" sz="1100" dirty="0">
                <a:solidFill>
                  <a:schemeClr val="bg1"/>
                </a:solidFill>
                <a:latin typeface="+mj-lt"/>
              </a:rPr>
              <a:t> </a:t>
            </a:r>
            <a:r>
              <a:rPr lang="en-US" sz="1400" dirty="0">
                <a:solidFill>
                  <a:schemeClr val="bg1"/>
                </a:solidFill>
                <a:latin typeface="+mj-lt"/>
              </a:rPr>
              <a:t>in this Project.</a:t>
            </a:r>
            <a:endParaRPr sz="1100" dirty="0">
              <a:solidFill>
                <a:schemeClr val="bg1"/>
              </a:solidFill>
              <a:latin typeface="+mj-lt"/>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050" name="Picture 2" descr="Python - seaborn.regplot() method - GeeksforGeeks">
            <a:extLst>
              <a:ext uri="{FF2B5EF4-FFF2-40B4-BE49-F238E27FC236}">
                <a16:creationId xmlns:a16="http://schemas.microsoft.com/office/drawing/2014/main" id="{17C832D8-6F19-4F2A-8AEC-737D40DBC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63" y="2014583"/>
            <a:ext cx="3688659" cy="252818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51;p22">
            <a:extLst>
              <a:ext uri="{FF2B5EF4-FFF2-40B4-BE49-F238E27FC236}">
                <a16:creationId xmlns:a16="http://schemas.microsoft.com/office/drawing/2014/main" id="{D36256F6-9238-4CC5-A0F9-44F704C7EB43}"/>
              </a:ext>
            </a:extLst>
          </p:cNvPr>
          <p:cNvSpPr txBox="1">
            <a:spLocks/>
          </p:cNvSpPr>
          <p:nvPr/>
        </p:nvSpPr>
        <p:spPr>
          <a:xfrm>
            <a:off x="3694395" y="4531747"/>
            <a:ext cx="1202283"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76200" indent="0">
              <a:buFont typeface="Muli"/>
              <a:buNone/>
            </a:pPr>
            <a:r>
              <a:rPr lang="en-US" sz="1200" b="1" dirty="0">
                <a:solidFill>
                  <a:srgbClr val="FFFF00"/>
                </a:solidFill>
                <a:latin typeface="+mj-lt"/>
              </a:rPr>
              <a:t>Example  Plot</a:t>
            </a:r>
          </a:p>
        </p:txBody>
      </p:sp>
    </p:spTree>
    <p:extLst>
      <p:ext uri="{BB962C8B-B14F-4D97-AF65-F5344CB8AC3E}">
        <p14:creationId xmlns:p14="http://schemas.microsoft.com/office/powerpoint/2010/main" val="549818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428150" y="253470"/>
            <a:ext cx="4021800" cy="60792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Reg Plot</a:t>
            </a:r>
            <a:endParaRPr dirty="0"/>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Picture 2">
            <a:extLst>
              <a:ext uri="{FF2B5EF4-FFF2-40B4-BE49-F238E27FC236}">
                <a16:creationId xmlns:a16="http://schemas.microsoft.com/office/drawing/2014/main" id="{98482EB7-6688-49C2-834F-11670093B164}"/>
              </a:ext>
            </a:extLst>
          </p:cNvPr>
          <p:cNvPicPr>
            <a:picLocks noChangeAspect="1"/>
          </p:cNvPicPr>
          <p:nvPr/>
        </p:nvPicPr>
        <p:blipFill>
          <a:blip r:embed="rId3"/>
          <a:stretch>
            <a:fillRect/>
          </a:stretch>
        </p:blipFill>
        <p:spPr>
          <a:xfrm>
            <a:off x="1285947" y="1144658"/>
            <a:ext cx="5075096" cy="3605193"/>
          </a:xfrm>
          <a:prstGeom prst="rect">
            <a:avLst/>
          </a:prstGeom>
        </p:spPr>
      </p:pic>
    </p:spTree>
    <p:extLst>
      <p:ext uri="{BB962C8B-B14F-4D97-AF65-F5344CB8AC3E}">
        <p14:creationId xmlns:p14="http://schemas.microsoft.com/office/powerpoint/2010/main" val="4264100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368" name="Google Shape;368;p35"/>
          <p:cNvSpPr txBox="1">
            <a:spLocks noGrp="1"/>
          </p:cNvSpPr>
          <p:nvPr>
            <p:ph type="ctrTitle" idx="4294967295"/>
          </p:nvPr>
        </p:nvSpPr>
        <p:spPr>
          <a:xfrm>
            <a:off x="711952" y="373096"/>
            <a:ext cx="3860048" cy="95764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a:t>Thank You!</a:t>
            </a:r>
            <a:endParaRPr sz="5400" dirty="0"/>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pic>
        <p:nvPicPr>
          <p:cNvPr id="2050" name="Picture 2" descr="cardmaking floral wreath envelope seals Favours Thank You Stickers Vintage  style giftwrapping Kraft Paper Paper lifepharmafze.com">
            <a:extLst>
              <a:ext uri="{FF2B5EF4-FFF2-40B4-BE49-F238E27FC236}">
                <a16:creationId xmlns:a16="http://schemas.microsoft.com/office/drawing/2014/main" id="{002C3C34-0892-4AAB-A152-85060B362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54" y="1410780"/>
            <a:ext cx="3160020" cy="3160020"/>
          </a:xfrm>
          <a:prstGeom prst="flowChartConnector">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21524" y="66827"/>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Topic </a:t>
            </a:r>
            <a:endParaRPr dirty="0"/>
          </a:p>
        </p:txBody>
      </p:sp>
      <p:sp>
        <p:nvSpPr>
          <p:cNvPr id="75" name="Google Shape;75;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74" name="Google Shape;74;p14"/>
          <p:cNvSpPr txBox="1">
            <a:spLocks noGrp="1"/>
          </p:cNvSpPr>
          <p:nvPr>
            <p:ph type="body" idx="4294967295"/>
          </p:nvPr>
        </p:nvSpPr>
        <p:spPr>
          <a:xfrm>
            <a:off x="421524" y="924227"/>
            <a:ext cx="5400262" cy="3922644"/>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indent="0">
              <a:spcBef>
                <a:spcPts val="0"/>
              </a:spcBef>
              <a:buNone/>
            </a:pPr>
            <a:r>
              <a:rPr lang="en-US" sz="1400" dirty="0">
                <a:solidFill>
                  <a:schemeClr val="accent4"/>
                </a:solidFill>
              </a:rPr>
              <a:t>        </a:t>
            </a:r>
            <a:r>
              <a:rPr lang="en-US" sz="1800" dirty="0">
                <a:solidFill>
                  <a:schemeClr val="bg1"/>
                </a:solidFill>
              </a:rPr>
              <a:t>Multi Linear Regression :</a:t>
            </a:r>
          </a:p>
          <a:p>
            <a:pPr marL="0" lvl="0" indent="0" algn="l" rtl="0">
              <a:spcBef>
                <a:spcPts val="0"/>
              </a:spcBef>
              <a:spcAft>
                <a:spcPts val="0"/>
              </a:spcAft>
              <a:buNone/>
            </a:pPr>
            <a:r>
              <a:rPr lang="en-US" sz="1800" dirty="0">
                <a:solidFill>
                  <a:schemeClr val="bg1"/>
                </a:solidFill>
              </a:rPr>
              <a:t>	</a:t>
            </a:r>
            <a:r>
              <a:rPr lang="en-US" sz="1100" b="0" i="1" dirty="0">
                <a:solidFill>
                  <a:srgbClr val="00FFFF"/>
                </a:solidFill>
                <a:effectLst/>
                <a:latin typeface="Cambria" panose="02040503050406030204" pitchFamily="18" charset="0"/>
              </a:rPr>
              <a:t>Multiple Linear Regression is one of the important regression algorithms </a:t>
            </a:r>
          </a:p>
          <a:p>
            <a:pPr marL="0" lvl="0" indent="0" algn="l" rtl="0">
              <a:spcBef>
                <a:spcPts val="0"/>
              </a:spcBef>
              <a:spcAft>
                <a:spcPts val="0"/>
              </a:spcAft>
              <a:buNone/>
            </a:pPr>
            <a:r>
              <a:rPr lang="en-US" sz="1100" i="1" dirty="0">
                <a:solidFill>
                  <a:srgbClr val="00FFFF"/>
                </a:solidFill>
                <a:latin typeface="Cambria" panose="02040503050406030204" pitchFamily="18" charset="0"/>
              </a:rPr>
              <a:t>   </a:t>
            </a:r>
            <a:r>
              <a:rPr lang="en-US" sz="1100" b="0" i="1" dirty="0">
                <a:solidFill>
                  <a:srgbClr val="00FFFF"/>
                </a:solidFill>
                <a:effectLst/>
                <a:latin typeface="Cambria" panose="02040503050406030204" pitchFamily="18" charset="0"/>
              </a:rPr>
              <a:t> which models the linear relationship between a single dependent continuous variable and</a:t>
            </a:r>
          </a:p>
          <a:p>
            <a:pPr marL="0" lvl="0" indent="0" algn="l" rtl="0">
              <a:spcBef>
                <a:spcPts val="0"/>
              </a:spcBef>
              <a:spcAft>
                <a:spcPts val="0"/>
              </a:spcAft>
              <a:buNone/>
            </a:pPr>
            <a:r>
              <a:rPr lang="en-US" sz="1100" i="1" dirty="0">
                <a:solidFill>
                  <a:srgbClr val="00FFFF"/>
                </a:solidFill>
                <a:latin typeface="Cambria" panose="02040503050406030204" pitchFamily="18" charset="0"/>
              </a:rPr>
              <a:t>  </a:t>
            </a:r>
            <a:r>
              <a:rPr lang="en-US" sz="1100" b="0" i="1" dirty="0">
                <a:solidFill>
                  <a:srgbClr val="00FFFF"/>
                </a:solidFill>
                <a:effectLst/>
                <a:latin typeface="Cambria" panose="02040503050406030204" pitchFamily="18" charset="0"/>
              </a:rPr>
              <a:t>  more than one independent variable.</a:t>
            </a:r>
          </a:p>
          <a:p>
            <a:pPr marL="0" lvl="0" indent="0" algn="l" rtl="0">
              <a:spcBef>
                <a:spcPts val="0"/>
              </a:spcBef>
              <a:spcAft>
                <a:spcPts val="0"/>
              </a:spcAft>
              <a:buNone/>
            </a:pPr>
            <a:endParaRPr lang="en-US" sz="1100" i="1" dirty="0">
              <a:solidFill>
                <a:srgbClr val="00FFFF"/>
              </a:solidFill>
              <a:latin typeface="Cambria" panose="02040503050406030204" pitchFamily="18" charset="0"/>
            </a:endParaRPr>
          </a:p>
          <a:p>
            <a:pPr marL="0" lvl="0" indent="0" algn="l" rtl="0">
              <a:spcBef>
                <a:spcPts val="0"/>
              </a:spcBef>
              <a:spcAft>
                <a:spcPts val="0"/>
              </a:spcAft>
              <a:buNone/>
            </a:pPr>
            <a:endParaRPr lang="en-US" sz="1100" i="1" dirty="0">
              <a:solidFill>
                <a:srgbClr val="00FFFF"/>
              </a:solidFill>
              <a:latin typeface="Cambria" panose="02040503050406030204" pitchFamily="18" charset="0"/>
            </a:endParaRPr>
          </a:p>
          <a:p>
            <a:pPr marL="0" lvl="0" indent="0" algn="l" rtl="0">
              <a:spcBef>
                <a:spcPts val="0"/>
              </a:spcBef>
              <a:spcAft>
                <a:spcPts val="0"/>
              </a:spcAft>
              <a:buNone/>
            </a:pPr>
            <a:r>
              <a:rPr lang="en-US" sz="1100" i="1" dirty="0">
                <a:solidFill>
                  <a:srgbClr val="00FFFF"/>
                </a:solidFill>
                <a:latin typeface="Cambria" panose="02040503050406030204" pitchFamily="18" charset="0"/>
              </a:rPr>
              <a:t>         </a:t>
            </a:r>
            <a:endParaRPr sz="1400" dirty="0">
              <a:solidFill>
                <a:srgbClr val="00FFFF"/>
              </a:solidFill>
            </a:endParaRPr>
          </a:p>
        </p:txBody>
      </p:sp>
      <p:pic>
        <p:nvPicPr>
          <p:cNvPr id="1026" name="Picture 2" descr="Multiple Linear Regression using Python">
            <a:extLst>
              <a:ext uri="{FF2B5EF4-FFF2-40B4-BE49-F238E27FC236}">
                <a16:creationId xmlns:a16="http://schemas.microsoft.com/office/drawing/2014/main" id="{A41EFC5E-65B8-4A3E-B939-CA2FA1B70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370" y="2498863"/>
            <a:ext cx="4187962" cy="1794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34618" y="346992"/>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STEPS</a:t>
            </a:r>
            <a:endParaRPr sz="7200" dirty="0"/>
          </a:p>
        </p:txBody>
      </p:sp>
      <p:sp>
        <p:nvSpPr>
          <p:cNvPr id="81" name="Google Shape;81;p15"/>
          <p:cNvSpPr txBox="1">
            <a:spLocks noGrp="1"/>
          </p:cNvSpPr>
          <p:nvPr>
            <p:ph type="subTitle" idx="4294967295"/>
          </p:nvPr>
        </p:nvSpPr>
        <p:spPr>
          <a:xfrm>
            <a:off x="954600" y="1453907"/>
            <a:ext cx="3617400" cy="3190979"/>
          </a:xfrm>
          <a:prstGeom prst="rect">
            <a:avLst/>
          </a:prstGeom>
        </p:spPr>
        <p:txBody>
          <a:bodyPr spcFirstLastPara="1" wrap="square" lIns="0" tIns="0" rIns="0" bIns="0" anchor="t" anchorCtr="0">
            <a:noAutofit/>
          </a:bodyPr>
          <a:lstStyle/>
          <a:p>
            <a:pPr>
              <a:buClr>
                <a:schemeClr val="accent3"/>
              </a:buClr>
              <a:buFont typeface="Wingdings" panose="05000000000000000000" pitchFamily="2" charset="2"/>
              <a:buChar char="v"/>
            </a:pPr>
            <a:r>
              <a:rPr lang="en-US" altLang="ja-JP" sz="1200" dirty="0"/>
              <a:t>Import the Packages</a:t>
            </a:r>
          </a:p>
          <a:p>
            <a:pPr>
              <a:buClr>
                <a:schemeClr val="accent3"/>
              </a:buClr>
              <a:buFont typeface="Wingdings" panose="05000000000000000000" pitchFamily="2" charset="2"/>
              <a:buChar char="v"/>
            </a:pPr>
            <a:r>
              <a:rPr lang="en-US" altLang="ja-JP" sz="1200" dirty="0"/>
              <a:t>Loading the Dataset</a:t>
            </a:r>
          </a:p>
          <a:p>
            <a:pPr>
              <a:buClr>
                <a:schemeClr val="accent3"/>
              </a:buClr>
              <a:buFont typeface="Wingdings" panose="05000000000000000000" pitchFamily="2" charset="2"/>
              <a:buChar char="v"/>
            </a:pPr>
            <a:r>
              <a:rPr lang="en-US" altLang="ja-JP" sz="1200" dirty="0"/>
              <a:t>Data Preprocessing</a:t>
            </a:r>
          </a:p>
          <a:p>
            <a:pPr>
              <a:buClr>
                <a:schemeClr val="accent3"/>
              </a:buClr>
              <a:buFont typeface="Wingdings" panose="05000000000000000000" pitchFamily="2" charset="2"/>
              <a:buChar char="v"/>
            </a:pPr>
            <a:r>
              <a:rPr lang="en-US" altLang="ja-JP" sz="1200" dirty="0"/>
              <a:t>Train and Test Data Split</a:t>
            </a:r>
          </a:p>
          <a:p>
            <a:pPr>
              <a:buClr>
                <a:schemeClr val="accent3"/>
              </a:buClr>
              <a:buFont typeface="Wingdings" panose="05000000000000000000" pitchFamily="2" charset="2"/>
              <a:buChar char="v"/>
            </a:pPr>
            <a:r>
              <a:rPr lang="en-US" altLang="ja-JP" sz="1200" dirty="0"/>
              <a:t>Modelling </a:t>
            </a:r>
          </a:p>
          <a:p>
            <a:pPr>
              <a:buClr>
                <a:schemeClr val="accent3"/>
              </a:buClr>
              <a:buFont typeface="Wingdings" panose="05000000000000000000" pitchFamily="2" charset="2"/>
              <a:buChar char="v"/>
            </a:pPr>
            <a:r>
              <a:rPr lang="en-US" altLang="ja-JP" sz="1200" dirty="0"/>
              <a:t>Predicting</a:t>
            </a:r>
          </a:p>
          <a:p>
            <a:pPr>
              <a:buClr>
                <a:schemeClr val="accent3"/>
              </a:buClr>
              <a:buFont typeface="Wingdings" panose="05000000000000000000" pitchFamily="2" charset="2"/>
              <a:buChar char="v"/>
            </a:pPr>
            <a:r>
              <a:rPr lang="en-US" altLang="ja-JP" sz="1200" dirty="0"/>
              <a:t>Data Visualizing</a:t>
            </a:r>
          </a:p>
          <a:p>
            <a:pPr marL="285750" lvl="0" indent="-285750" algn="l" rtl="0">
              <a:spcBef>
                <a:spcPts val="600"/>
              </a:spcBef>
              <a:spcAft>
                <a:spcPts val="0"/>
              </a:spcAft>
              <a:buClr>
                <a:schemeClr val="accent3"/>
              </a:buClr>
              <a:buFont typeface="Wingdings" panose="05000000000000000000" pitchFamily="2" charset="2"/>
              <a:buChar char="v"/>
            </a:pPr>
            <a:endParaRPr sz="1800" b="1"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6" name="Picture 15">
            <a:extLst>
              <a:ext uri="{FF2B5EF4-FFF2-40B4-BE49-F238E27FC236}">
                <a16:creationId xmlns:a16="http://schemas.microsoft.com/office/drawing/2014/main" id="{D56AD36B-C5B9-4CE8-B256-E14B4F60174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25340" y="1074420"/>
            <a:ext cx="3908584" cy="331470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Import the </a:t>
            </a:r>
            <a:r>
              <a:rPr lang="en-US" dirty="0" err="1"/>
              <a:t>Pakages</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E502015F-7BFE-4FDB-8DD2-7CB62EEE0B9A}"/>
              </a:ext>
            </a:extLst>
          </p:cNvPr>
          <p:cNvPicPr>
            <a:picLocks noChangeAspect="1"/>
          </p:cNvPicPr>
          <p:nvPr/>
        </p:nvPicPr>
        <p:blipFill>
          <a:blip r:embed="rId3"/>
          <a:stretch>
            <a:fillRect/>
          </a:stretch>
        </p:blipFill>
        <p:spPr>
          <a:xfrm>
            <a:off x="492443" y="1740217"/>
            <a:ext cx="6250190" cy="2328863"/>
          </a:xfrm>
          <a:prstGeom prst="rect">
            <a:avLst/>
          </a:prstGeom>
        </p:spPr>
      </p:pic>
    </p:spTree>
    <p:extLst>
      <p:ext uri="{BB962C8B-B14F-4D97-AF65-F5344CB8AC3E}">
        <p14:creationId xmlns:p14="http://schemas.microsoft.com/office/powerpoint/2010/main" val="370929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Load the Dataset</a:t>
            </a:r>
            <a:endParaRPr dirty="0"/>
          </a:p>
        </p:txBody>
      </p:sp>
      <p:sp>
        <p:nvSpPr>
          <p:cNvPr id="6" name="Text Placeholder 5">
            <a:extLst>
              <a:ext uri="{FF2B5EF4-FFF2-40B4-BE49-F238E27FC236}">
                <a16:creationId xmlns:a16="http://schemas.microsoft.com/office/drawing/2014/main" id="{7BAE191A-D320-43B6-B50A-3E6FDE1792F1}"/>
              </a:ext>
            </a:extLst>
          </p:cNvPr>
          <p:cNvSpPr>
            <a:spLocks noGrp="1"/>
          </p:cNvSpPr>
          <p:nvPr>
            <p:ph type="body" idx="1"/>
          </p:nvPr>
        </p:nvSpPr>
        <p:spPr>
          <a:xfrm>
            <a:off x="580550" y="1196340"/>
            <a:ext cx="6014400" cy="3317910"/>
          </a:xfrm>
        </p:spPr>
        <p:txBody>
          <a:bodyPr/>
          <a:lstStyle/>
          <a:p>
            <a:pPr marL="76200" indent="0">
              <a:buNone/>
            </a:pPr>
            <a:r>
              <a:rPr lang="en-US" sz="1800" dirty="0">
                <a:latin typeface="+mn-lt"/>
              </a:rPr>
              <a:t> There are 5 different functions to load the dataset. They  </a:t>
            </a:r>
          </a:p>
          <a:p>
            <a:pPr marL="76200" indent="0">
              <a:buNone/>
            </a:pPr>
            <a:r>
              <a:rPr lang="en-US" sz="1800" dirty="0">
                <a:latin typeface="+mn-lt"/>
              </a:rPr>
              <a:t>  are:</a:t>
            </a:r>
          </a:p>
          <a:p>
            <a:pPr marL="76200" indent="0">
              <a:buNone/>
            </a:pPr>
            <a:r>
              <a:rPr lang="en-US" sz="1800" dirty="0">
                <a:latin typeface="+mn-lt"/>
              </a:rPr>
              <a:t>	1. Manual Function</a:t>
            </a:r>
          </a:p>
          <a:p>
            <a:pPr marL="76200" indent="0">
              <a:buNone/>
            </a:pPr>
            <a:r>
              <a:rPr lang="en-US" sz="1800" dirty="0">
                <a:latin typeface="+mn-lt"/>
              </a:rPr>
              <a:t>	2. loadtxt Function</a:t>
            </a:r>
          </a:p>
          <a:p>
            <a:pPr marL="76200" indent="0">
              <a:buNone/>
            </a:pPr>
            <a:r>
              <a:rPr lang="en-US" sz="1800" dirty="0">
                <a:latin typeface="+mn-lt"/>
              </a:rPr>
              <a:t>	3. genfromtxt Function</a:t>
            </a:r>
          </a:p>
          <a:p>
            <a:pPr marL="76200" indent="0">
              <a:buNone/>
            </a:pPr>
            <a:r>
              <a:rPr lang="en-US" sz="1800" dirty="0">
                <a:latin typeface="+mn-lt"/>
              </a:rPr>
              <a:t>	4. read_csv Function</a:t>
            </a:r>
          </a:p>
          <a:p>
            <a:pPr marL="76200" indent="0">
              <a:buNone/>
            </a:pPr>
            <a:r>
              <a:rPr lang="en-US" sz="1800" dirty="0">
                <a:latin typeface="+mn-lt"/>
              </a:rPr>
              <a:t>	5. Pickle</a:t>
            </a:r>
          </a:p>
          <a:p>
            <a:pPr marL="76200" indent="0">
              <a:buNone/>
            </a:pPr>
            <a:r>
              <a:rPr lang="en-US" sz="1800" dirty="0">
                <a:latin typeface="+mn-lt"/>
              </a:rPr>
              <a:t>      I have used read_csv function to load the data.</a:t>
            </a:r>
            <a:endParaRPr lang="en-IN" sz="1800" dirty="0">
              <a:latin typeface="+mn-lt"/>
            </a:endParaRPr>
          </a:p>
        </p:txBody>
      </p:sp>
      <p:sp>
        <p:nvSpPr>
          <p:cNvPr id="105" name="Google Shape;105;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9DE37E69-E268-448F-B7AA-AFAE7C4AB9C0}"/>
              </a:ext>
            </a:extLst>
          </p:cNvPr>
          <p:cNvPicPr>
            <a:picLocks noChangeAspect="1"/>
          </p:cNvPicPr>
          <p:nvPr/>
        </p:nvPicPr>
        <p:blipFill>
          <a:blip r:embed="rId3"/>
          <a:stretch>
            <a:fillRect/>
          </a:stretch>
        </p:blipFill>
        <p:spPr>
          <a:xfrm>
            <a:off x="418147" y="4371375"/>
            <a:ext cx="6067425" cy="438150"/>
          </a:xfrm>
          <a:prstGeom prst="rect">
            <a:avLst/>
          </a:prstGeom>
        </p:spPr>
      </p:pic>
    </p:spTree>
    <p:extLst>
      <p:ext uri="{BB962C8B-B14F-4D97-AF65-F5344CB8AC3E}">
        <p14:creationId xmlns:p14="http://schemas.microsoft.com/office/powerpoint/2010/main" val="402458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88" name="Google Shape;88;p16"/>
          <p:cNvSpPr txBox="1">
            <a:spLocks noGrp="1"/>
          </p:cNvSpPr>
          <p:nvPr>
            <p:ph type="body" idx="4294967295"/>
          </p:nvPr>
        </p:nvSpPr>
        <p:spPr>
          <a:xfrm>
            <a:off x="291547" y="450573"/>
            <a:ext cx="5738191" cy="410872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 </a:t>
            </a:r>
            <a:r>
              <a:rPr lang="en-US" sz="3200" dirty="0"/>
              <a:t>Required :</a:t>
            </a:r>
          </a:p>
          <a:p>
            <a:pPr marL="800100" lvl="1">
              <a:buClr>
                <a:schemeClr val="accent3"/>
              </a:buClr>
              <a:buFont typeface="Wingdings" panose="05000000000000000000" pitchFamily="2" charset="2"/>
              <a:buChar char="v"/>
            </a:pPr>
            <a:r>
              <a:rPr lang="en-US" dirty="0"/>
              <a:t>Packages</a:t>
            </a:r>
          </a:p>
          <a:p>
            <a:pPr marL="1219200" lvl="2" indent="-342900">
              <a:buClr>
                <a:schemeClr val="accent3"/>
              </a:buClr>
              <a:buFont typeface="Courier New" panose="02070309020205020404" pitchFamily="49" charset="0"/>
              <a:buChar char="o"/>
            </a:pPr>
            <a:r>
              <a:rPr lang="en-US" sz="1800" dirty="0"/>
              <a:t>NumPy</a:t>
            </a:r>
          </a:p>
          <a:p>
            <a:pPr marL="1219200" lvl="2" indent="-342900">
              <a:buClr>
                <a:schemeClr val="accent3"/>
              </a:buClr>
              <a:buFont typeface="Courier New" panose="02070309020205020404" pitchFamily="49" charset="0"/>
              <a:buChar char="o"/>
            </a:pPr>
            <a:r>
              <a:rPr lang="en-US" sz="1800" dirty="0"/>
              <a:t>Pandas</a:t>
            </a:r>
          </a:p>
          <a:p>
            <a:pPr marL="1219200" lvl="2" indent="-342900">
              <a:buClr>
                <a:schemeClr val="accent3"/>
              </a:buClr>
              <a:buFont typeface="Courier New" panose="02070309020205020404" pitchFamily="49" charset="0"/>
              <a:buChar char="o"/>
            </a:pPr>
            <a:r>
              <a:rPr lang="en-US" sz="1800" dirty="0"/>
              <a:t>Sklearn</a:t>
            </a:r>
          </a:p>
          <a:p>
            <a:pPr marL="1219200" lvl="2" indent="-342900">
              <a:buClr>
                <a:schemeClr val="accent3"/>
              </a:buClr>
              <a:buFont typeface="Courier New" panose="02070309020205020404" pitchFamily="49" charset="0"/>
              <a:buChar char="o"/>
            </a:pPr>
            <a:r>
              <a:rPr lang="en-US" sz="1800" dirty="0"/>
              <a:t>Matplotlib</a:t>
            </a:r>
          </a:p>
          <a:p>
            <a:pPr marL="800100" lvl="1">
              <a:buClr>
                <a:schemeClr val="accent3"/>
              </a:buClr>
              <a:buFont typeface="Wingdings" panose="05000000000000000000" pitchFamily="2" charset="2"/>
              <a:buChar char="v"/>
            </a:pPr>
            <a:r>
              <a:rPr lang="en-US" dirty="0"/>
              <a:t>Softwares</a:t>
            </a:r>
          </a:p>
          <a:p>
            <a:pPr marL="1257300" lvl="2">
              <a:buClr>
                <a:schemeClr val="accent3"/>
              </a:buClr>
              <a:buFont typeface="Courier New" panose="02070309020205020404" pitchFamily="49" charset="0"/>
              <a:buChar char="o"/>
            </a:pPr>
            <a:r>
              <a:rPr lang="en-US" sz="1800" dirty="0"/>
              <a:t>Python</a:t>
            </a:r>
          </a:p>
          <a:p>
            <a:pPr marL="1257300" lvl="2">
              <a:buClr>
                <a:schemeClr val="accent3"/>
              </a:buClr>
              <a:buFont typeface="Courier New" panose="02070309020205020404" pitchFamily="49" charset="0"/>
              <a:buChar char="o"/>
            </a:pPr>
            <a:r>
              <a:rPr lang="en-US" sz="1800" dirty="0"/>
              <a:t>Jupyter Notebook   </a:t>
            </a:r>
            <a:endParaRPr sz="1800" dirty="0"/>
          </a:p>
        </p:txBody>
      </p:sp>
      <p:pic>
        <p:nvPicPr>
          <p:cNvPr id="3" name="Picture 2">
            <a:extLst>
              <a:ext uri="{FF2B5EF4-FFF2-40B4-BE49-F238E27FC236}">
                <a16:creationId xmlns:a16="http://schemas.microsoft.com/office/drawing/2014/main" id="{D0E40A87-0ECD-42F4-B9BF-BE418F9C517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83606" y="1311400"/>
            <a:ext cx="3878220" cy="2186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9"/>
          <p:cNvSpPr txBox="1">
            <a:spLocks noGrp="1"/>
          </p:cNvSpPr>
          <p:nvPr>
            <p:ph type="ctrTitle" idx="4294967295"/>
          </p:nvPr>
        </p:nvSpPr>
        <p:spPr>
          <a:xfrm>
            <a:off x="337929" y="756240"/>
            <a:ext cx="3813893" cy="160209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a:t>Data Preprocessing</a:t>
            </a:r>
            <a:endParaRPr sz="4400" dirty="0"/>
          </a:p>
        </p:txBody>
      </p:sp>
      <p:sp>
        <p:nvSpPr>
          <p:cNvPr id="112" name="Google Shape;112;p19"/>
          <p:cNvSpPr txBox="1">
            <a:spLocks noGrp="1"/>
          </p:cNvSpPr>
          <p:nvPr>
            <p:ph type="subTitle" idx="4294967295"/>
          </p:nvPr>
        </p:nvSpPr>
        <p:spPr>
          <a:xfrm>
            <a:off x="788943" y="2304882"/>
            <a:ext cx="3332700" cy="1942440"/>
          </a:xfrm>
          <a:prstGeom prst="rect">
            <a:avLst/>
          </a:prstGeom>
        </p:spPr>
        <p:txBody>
          <a:bodyPr spcFirstLastPara="1" wrap="square" lIns="0" tIns="0" rIns="0" bIns="0" anchor="t" anchorCtr="0">
            <a:noAutofit/>
          </a:bodyPr>
          <a:lstStyle/>
          <a:p>
            <a:pPr marL="285750" indent="-285750">
              <a:buClr>
                <a:schemeClr val="accent3"/>
              </a:buClr>
            </a:pPr>
            <a:r>
              <a:rPr lang="en-US" sz="1800" dirty="0"/>
              <a:t>df.head()</a:t>
            </a:r>
          </a:p>
          <a:p>
            <a:pPr marL="285750" indent="-285750">
              <a:buClr>
                <a:schemeClr val="accent3"/>
              </a:buClr>
            </a:pPr>
            <a:r>
              <a:rPr lang="en-US" sz="1800" dirty="0"/>
              <a:t>df.info()</a:t>
            </a:r>
          </a:p>
          <a:p>
            <a:pPr marL="285750" indent="-285750">
              <a:buClr>
                <a:schemeClr val="accent3"/>
              </a:buClr>
            </a:pPr>
            <a:r>
              <a:rPr lang="en-US" sz="1800" dirty="0"/>
              <a:t>df.describe()</a:t>
            </a:r>
          </a:p>
          <a:p>
            <a:pPr marL="285750" indent="-285750">
              <a:buClr>
                <a:schemeClr val="accent3"/>
              </a:buClr>
            </a:pPr>
            <a:r>
              <a:rPr lang="en-US" sz="1800" dirty="0"/>
              <a:t>df.isnull().sum()</a:t>
            </a:r>
          </a:p>
          <a:p>
            <a:pPr marL="285750" indent="-285750">
              <a:buClr>
                <a:schemeClr val="accent3"/>
              </a:buClr>
            </a:pPr>
            <a:r>
              <a:rPr lang="en-US" sz="1800" dirty="0"/>
              <a:t>df.corr()</a:t>
            </a:r>
            <a:endParaRPr sz="1800"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 name="Group 1">
            <a:extLst>
              <a:ext uri="{FF2B5EF4-FFF2-40B4-BE49-F238E27FC236}">
                <a16:creationId xmlns:a16="http://schemas.microsoft.com/office/drawing/2014/main" id="{B075EC51-7D8C-40FA-B0D9-669003EE10EA}"/>
              </a:ext>
            </a:extLst>
          </p:cNvPr>
          <p:cNvGrpSpPr/>
          <p:nvPr/>
        </p:nvGrpSpPr>
        <p:grpSpPr>
          <a:xfrm>
            <a:off x="4386955" y="756240"/>
            <a:ext cx="4077203" cy="3291265"/>
            <a:chOff x="4386955" y="756240"/>
            <a:chExt cx="4077203" cy="3291265"/>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f.head( )</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76200" indent="0" algn="l">
              <a:buNone/>
            </a:pPr>
            <a:r>
              <a:rPr lang="en-US" sz="1400" b="0" i="0" dirty="0">
                <a:solidFill>
                  <a:schemeClr val="bg1"/>
                </a:solidFill>
                <a:effectLst/>
                <a:latin typeface="arial" panose="020B0604020202020204" pitchFamily="34" charset="0"/>
              </a:rPr>
              <a:t>This function </a:t>
            </a:r>
            <a:r>
              <a:rPr lang="en-US" sz="1550" b="1" dirty="0">
                <a:solidFill>
                  <a:schemeClr val="bg1"/>
                </a:solidFill>
                <a:latin typeface="arial" panose="020B0604020202020204" pitchFamily="34" charset="0"/>
              </a:rPr>
              <a:t>r</a:t>
            </a:r>
            <a:r>
              <a:rPr lang="en-US" sz="1550" b="1" i="0" dirty="0">
                <a:solidFill>
                  <a:schemeClr val="bg1"/>
                </a:solidFill>
                <a:effectLst/>
                <a:latin typeface="arial" panose="020B0604020202020204" pitchFamily="34" charset="0"/>
              </a:rPr>
              <a:t>eturns the first 5 rows of the </a:t>
            </a:r>
            <a:r>
              <a:rPr lang="en-US" sz="1550" b="1" i="0" dirty="0" err="1">
                <a:solidFill>
                  <a:schemeClr val="bg1"/>
                </a:solidFill>
                <a:effectLst/>
                <a:latin typeface="arial" panose="020B0604020202020204" pitchFamily="34" charset="0"/>
              </a:rPr>
              <a:t>dataframe</a:t>
            </a:r>
            <a:r>
              <a:rPr lang="en-US" sz="1550" b="1" i="0" dirty="0">
                <a:solidFill>
                  <a:schemeClr val="bg1"/>
                </a:solidFill>
                <a:effectLst/>
                <a:latin typeface="arial" panose="020B0604020202020204" pitchFamily="34" charset="0"/>
              </a:rPr>
              <a:t>.</a:t>
            </a:r>
            <a:r>
              <a:rPr lang="en-US" sz="1550" b="0" i="0" dirty="0">
                <a:solidFill>
                  <a:schemeClr val="bg1"/>
                </a:solidFill>
                <a:effectLst/>
                <a:latin typeface="arial" panose="020B0604020202020204" pitchFamily="34" charset="0"/>
              </a:rPr>
              <a:t> </a:t>
            </a:r>
            <a:r>
              <a:rPr lang="en-US" sz="1400" b="0" i="0" dirty="0">
                <a:solidFill>
                  <a:schemeClr val="bg1"/>
                </a:solidFill>
                <a:effectLst/>
                <a:latin typeface="arial" panose="020B0604020202020204" pitchFamily="34" charset="0"/>
              </a:rPr>
              <a:t>To override the default, you may insert a value between the parenthesis to change the number of rows returned. </a:t>
            </a:r>
          </a:p>
          <a:p>
            <a:pPr marL="76200" indent="0" algn="l">
              <a:buNone/>
            </a:pPr>
            <a:r>
              <a:rPr lang="en-US" sz="1400" b="1" i="0" dirty="0">
                <a:solidFill>
                  <a:schemeClr val="bg1"/>
                </a:solidFill>
                <a:effectLst/>
                <a:latin typeface="arial" panose="020B0604020202020204" pitchFamily="34" charset="0"/>
              </a:rPr>
              <a:t>Example: </a:t>
            </a:r>
            <a:r>
              <a:rPr lang="en-US" sz="1400" b="0" i="0" dirty="0">
                <a:solidFill>
                  <a:schemeClr val="bg1"/>
                </a:solidFill>
                <a:effectLst/>
                <a:latin typeface="arial" panose="020B0604020202020204" pitchFamily="34" charset="0"/>
              </a:rPr>
              <a:t>df.head(2) </a:t>
            </a:r>
            <a:r>
              <a:rPr lang="en-US" sz="1400" b="0" i="0" dirty="0">
                <a:solidFill>
                  <a:schemeClr val="bg1"/>
                </a:solidFill>
                <a:effectLst/>
                <a:latin typeface="arial" panose="020B0604020202020204" pitchFamily="34" charset="0"/>
                <a:sym typeface="Wingdings" panose="05000000000000000000" pitchFamily="2" charset="2"/>
              </a:rPr>
              <a:t> this prints the first 2 rows of the </a:t>
            </a:r>
            <a:r>
              <a:rPr lang="en-US" sz="1400" b="0" i="0" dirty="0" err="1">
                <a:solidFill>
                  <a:schemeClr val="bg1"/>
                </a:solidFill>
                <a:effectLst/>
                <a:latin typeface="arial" panose="020B0604020202020204" pitchFamily="34" charset="0"/>
                <a:sym typeface="Wingdings" panose="05000000000000000000" pitchFamily="2" charset="2"/>
              </a:rPr>
              <a:t>dataframe</a:t>
            </a:r>
            <a:endParaRPr lang="en-US" sz="1400" b="0" i="0" dirty="0">
              <a:solidFill>
                <a:schemeClr val="bg1"/>
              </a:solidFill>
              <a:effectLst/>
              <a:latin typeface="arial" panose="020B0604020202020204" pitchFamily="34" charset="0"/>
            </a:endParaRPr>
          </a:p>
          <a:p>
            <a:pPr marL="76200" lvl="0" indent="0" algn="l" rtl="0">
              <a:spcBef>
                <a:spcPts val="600"/>
              </a:spcBef>
              <a:spcAft>
                <a:spcPts val="0"/>
              </a:spcAft>
              <a:buSzPts val="2400"/>
              <a:buNone/>
            </a:pPr>
            <a:endParaRPr sz="1400"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7F73F00D-7CCB-4EA1-96C0-16C9FEBF9EDF}"/>
              </a:ext>
            </a:extLst>
          </p:cNvPr>
          <p:cNvPicPr>
            <a:picLocks noChangeAspect="1"/>
          </p:cNvPicPr>
          <p:nvPr/>
        </p:nvPicPr>
        <p:blipFill>
          <a:blip r:embed="rId3"/>
          <a:stretch>
            <a:fillRect/>
          </a:stretch>
        </p:blipFill>
        <p:spPr>
          <a:xfrm>
            <a:off x="792468" y="2728944"/>
            <a:ext cx="5966471" cy="2178101"/>
          </a:xfrm>
          <a:prstGeom prst="rect">
            <a:avLst/>
          </a:prstGeom>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978</Words>
  <Application>Microsoft Office PowerPoint</Application>
  <PresentationFormat>On-screen Show (16:9)</PresentationFormat>
  <Paragraphs>135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Muli</vt:lpstr>
      <vt:lpstr>Wingdings</vt:lpstr>
      <vt:lpstr>Arial</vt:lpstr>
      <vt:lpstr>Courier New</vt:lpstr>
      <vt:lpstr>Lexend Deca</vt:lpstr>
      <vt:lpstr>Cambria</vt:lpstr>
      <vt:lpstr>Arial</vt:lpstr>
      <vt:lpstr>Aliena template</vt:lpstr>
      <vt:lpstr>PROJECT BASED LEARNING-1  Group-1 Project-12</vt:lpstr>
      <vt:lpstr>PowerPoint Presentation</vt:lpstr>
      <vt:lpstr>Topic </vt:lpstr>
      <vt:lpstr>STEPS</vt:lpstr>
      <vt:lpstr>Import the Pakages</vt:lpstr>
      <vt:lpstr>Load the Dataset</vt:lpstr>
      <vt:lpstr>PowerPoint Presentation</vt:lpstr>
      <vt:lpstr>Data Preprocessing</vt:lpstr>
      <vt:lpstr>df.head( )</vt:lpstr>
      <vt:lpstr>df.info( )</vt:lpstr>
      <vt:lpstr>df.describe( )</vt:lpstr>
      <vt:lpstr>df.isnull( ).sum( )</vt:lpstr>
      <vt:lpstr>df.corr( )</vt:lpstr>
      <vt:lpstr>Encoding the data</vt:lpstr>
      <vt:lpstr>One-hot Encoder</vt:lpstr>
      <vt:lpstr>Label Encoder</vt:lpstr>
      <vt:lpstr>Label Encoder</vt:lpstr>
      <vt:lpstr>Train and Test the data</vt:lpstr>
      <vt:lpstr>Modelling</vt:lpstr>
      <vt:lpstr>Predicting</vt:lpstr>
      <vt:lpstr>Data Visualization</vt:lpstr>
      <vt:lpstr>Types of Visualizations</vt:lpstr>
      <vt:lpstr>Heat map</vt:lpstr>
      <vt:lpstr>Reg Plot</vt:lpstr>
      <vt:lpstr>Reg Plot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BASED LEARNING-1  Group-1 Project-12</dc:title>
  <dc:creator>HP</dc:creator>
  <cp:lastModifiedBy>Priyanka Mannava</cp:lastModifiedBy>
  <cp:revision>59</cp:revision>
  <dcterms:modified xsi:type="dcterms:W3CDTF">2022-01-02T07:16:00Z</dcterms:modified>
</cp:coreProperties>
</file>